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178B-4AAF-49BC-AFF0-3227FB30693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2013-025E-4EE7-8432-17C31ADB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5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7E2A-7FE2-4D78-8709-F086DA120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37A0A-F9F7-4E18-87B8-18F9F41D2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CCAB-9C6F-44F1-840D-66EB1135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A22B-4447-4C3D-9D8D-97BD30771760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AC4F-52AB-4EDD-8429-C266402B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9EAD8-7C60-4668-B5E2-C98F739E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21A0-8420-496D-8ABB-61849A49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8C665-0F61-4FEF-8931-B89039EE0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96B4-73CB-45E4-8AC9-85D7231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8341-46B2-4672-877B-53F6279DFA88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9E68A-1A5A-4B5C-9AD1-88382D8F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E72C-F046-4AF1-9195-C12D8482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7DC50-A5B9-410D-AB8A-643A38AD1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2BFF-0887-42FE-A125-58382FBBA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D485-5891-48C1-BAF6-F3949A1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168F-0F02-4F3D-A701-BB04EBC622D0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EAD7-8C9B-4219-AF14-ED21C32B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17AC-076F-4B6A-B9D8-5520836D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BC51-79C9-4B48-9C7B-0F1D99DC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D358E-D2B6-45D4-91E1-B335822D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0368C-9C57-4345-BC20-2A02AA29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07C3-F30A-45F3-B942-60B670312D01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26D7C-E1E1-4F7A-ABCC-4D793DB0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D2CB2-BC4B-4B1C-9EC3-CF737CCE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B1D6-BF04-4AD2-AEE8-1E1CB72C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3F6E4-CEC5-4C4B-85D0-573DE9A5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0CD6-4004-47EB-A674-9150C5EA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876A-91D0-44E8-967F-87400594D331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BE93C-433A-4030-9A01-99B6F158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7D277-4F8A-4E63-A260-B423DE4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6810-2B87-47B3-9B59-39A525A0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926FD-5BFD-473E-9F15-04EC608F3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02D12-692F-4877-8134-AB1C63725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D9DBA-A820-429C-B84E-9D88ED2A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D07-9010-4EE1-9C42-51A6706706A7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F473A-ECFA-442F-8E0E-A88F192F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FBB20-DA1E-4A7B-979F-80A4023C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BA9E-0108-4EA4-B0EF-50BF6297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BD5BC-8DD0-4541-BE2F-D9C3E9419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ECE51-ED85-49EB-A9D8-0753F634F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52129-E4B5-47B2-AF44-5FFF0B3C8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3E0D4-FFBF-485B-9B85-BF88FE66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D40A3-1F2E-4FA3-97B7-E97A2C1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64D1-2069-418D-A55A-C0879CBDC904}" type="datetime1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0EBA1-DC63-463F-B960-9716DEFF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952E4-ABAF-473E-B43A-426D9FAC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1E0A-4BA7-4FCE-AFEA-CA8F15E5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2A960-4BD3-4F28-A92C-D65FC894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BD0D-7FCC-467B-862B-C20A249A87D1}" type="datetime1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8D86B-51D0-4756-BDC0-3D7081AE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F4D38-4812-41F8-BA6C-E5DA593A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D90CC-16FD-4F33-9786-04E6992E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8B33-1BA1-4D78-AE97-0DCA25009E75}" type="datetime1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0C7B8-B95E-4119-88E9-0903B2FB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FB949-3CB4-4705-A752-91552240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12F1-E211-4262-962E-7A12F11A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BCD6-7477-412A-B57A-3ED11383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CB6E3-8FA3-4647-B6D4-D3737B77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C93ED-7A31-494E-9441-F906A839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C00-9082-471C-8ED3-73B8AADFD748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B656-4898-482D-B953-36337680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3E61C-AD21-432F-8FB3-EC0637DB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717A-3C23-4663-A14A-6C8A1D5D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7E14C-2038-4A32-BD16-365A8661C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EF33F-A028-4125-8B46-12E8C5C3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E9F0B-749A-445E-962C-214AB918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D531-A90E-4702-A2A3-B95D9E4395DC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2A4A5-4F8D-4908-A0E4-84B6E013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LPLC Risk Management Intensive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7539C-E12E-434D-8E53-14F4D01A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4BC49-F0A5-40AD-93BA-A7B62310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97F38-17F9-4A37-B075-33732D09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A6CA-0D30-423B-85F5-88A7A0CA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BEF0-8D6D-4360-B17F-2E2BB1067EA8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E84BF-78C6-409A-9089-C71F139CD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LPLC Risk Management Intensive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07D5-E0A3-4686-984B-F44D20029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3548-4AD7-4151-B249-AD8A72C6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</a:rPr>
              <a:t>Behaviour</a:t>
            </a:r>
            <a:r>
              <a:rPr lang="en-US" sz="4400" b="1" dirty="0">
                <a:solidFill>
                  <a:schemeClr val="bg1"/>
                </a:solidFill>
              </a:rPr>
              <a:t> in settlement negotiations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531176"/>
          </a:xfrm>
        </p:spPr>
        <p:txBody>
          <a:bodyPr/>
          <a:lstStyle/>
          <a:p>
            <a:r>
              <a:rPr lang="en-US" dirty="0"/>
              <a:t>Matthew Rose, Risk Manager, LPLC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95FD9-444B-4E0F-8AA2-A5361483A9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E45F7-8E1C-471D-B538-0BA21A53CE7A}"/>
              </a:ext>
            </a:extLst>
          </p:cNvPr>
          <p:cNvSpPr txBox="1"/>
          <p:nvPr/>
        </p:nvSpPr>
        <p:spPr>
          <a:xfrm>
            <a:off x="838201" y="2852104"/>
            <a:ext cx="1051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AML – what will you need to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73D86-2D73-4BBC-83DC-0D9339DA056A}"/>
              </a:ext>
            </a:extLst>
          </p:cNvPr>
          <p:cNvSpPr txBox="1"/>
          <p:nvPr/>
        </p:nvSpPr>
        <p:spPr>
          <a:xfrm>
            <a:off x="838201" y="4201896"/>
            <a:ext cx="105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Naomi Fink, Lawyer, Holley Nethercote</a:t>
            </a:r>
          </a:p>
        </p:txBody>
      </p:sp>
    </p:spTree>
    <p:extLst>
      <p:ext uri="{BB962C8B-B14F-4D97-AF65-F5344CB8AC3E}">
        <p14:creationId xmlns:p14="http://schemas.microsoft.com/office/powerpoint/2010/main" val="91133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The New Zealand experience: examples of red flags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3AF00-8D3E-44B8-B82B-D63FB1669F9F}"/>
              </a:ext>
            </a:extLst>
          </p:cNvPr>
          <p:cNvSpPr/>
          <p:nvPr/>
        </p:nvSpPr>
        <p:spPr>
          <a:xfrm>
            <a:off x="632782" y="1063718"/>
            <a:ext cx="10309021" cy="76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7EDC3-B5F3-4611-9FC2-6EB0A5A467F8}"/>
              </a:ext>
            </a:extLst>
          </p:cNvPr>
          <p:cNvSpPr/>
          <p:nvPr/>
        </p:nvSpPr>
        <p:spPr>
          <a:xfrm>
            <a:off x="607615" y="1030162"/>
            <a:ext cx="10902080" cy="46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Misuse of trust accounts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Use of trust account with no underlying legal work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Aborting transaction after receipt of funds – unexplained request to send funds to a      third-party 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Purchase of real estate</a:t>
            </a:r>
            <a:endParaRPr lang="en-AU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Funding is from cash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Source of funds is unclear, or inconsistent with client profile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32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The New Zealand experience: examples of red flags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3AF00-8D3E-44B8-B82B-D63FB1669F9F}"/>
              </a:ext>
            </a:extLst>
          </p:cNvPr>
          <p:cNvSpPr/>
          <p:nvPr/>
        </p:nvSpPr>
        <p:spPr>
          <a:xfrm>
            <a:off x="632782" y="1063718"/>
            <a:ext cx="10309021" cy="76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7EDC3-B5F3-4611-9FC2-6EB0A5A467F8}"/>
              </a:ext>
            </a:extLst>
          </p:cNvPr>
          <p:cNvSpPr/>
          <p:nvPr/>
        </p:nvSpPr>
        <p:spPr>
          <a:xfrm>
            <a:off x="607615" y="1030162"/>
            <a:ext cx="10902080" cy="525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Creation of trusts and companies</a:t>
            </a:r>
          </a:p>
          <a:p>
            <a:pPr marL="552450" lvl="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Use of intermediary without good reason</a:t>
            </a:r>
          </a:p>
          <a:p>
            <a:pPr marL="552450" lvl="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Involvement of high risk countries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Management of trusts and companies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Attempts to disguise or obscure the beneficial owners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Use false identity documents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Managing client affairs and making introductions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Client requires introduction to access banking facilities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Client is a politically exposed person (PEP)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The New Zealand experience: examples of red flags (3)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3AF00-8D3E-44B8-B82B-D63FB1669F9F}"/>
              </a:ext>
            </a:extLst>
          </p:cNvPr>
          <p:cNvSpPr/>
          <p:nvPr/>
        </p:nvSpPr>
        <p:spPr>
          <a:xfrm>
            <a:off x="632782" y="1063718"/>
            <a:ext cx="10309021" cy="76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7EDC3-B5F3-4611-9FC2-6EB0A5A467F8}"/>
              </a:ext>
            </a:extLst>
          </p:cNvPr>
          <p:cNvSpPr/>
          <p:nvPr/>
        </p:nvSpPr>
        <p:spPr>
          <a:xfrm>
            <a:off x="607615" y="1030162"/>
            <a:ext cx="10902080" cy="352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Undertaking certain kinds of litigation</a:t>
            </a:r>
          </a:p>
          <a:p>
            <a:pPr marL="552450" lvl="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Client has known or suspected links to organised crime</a:t>
            </a:r>
          </a:p>
          <a:p>
            <a:pPr marL="552450" lvl="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Litigation is settled very quickly, even before any legal services provided 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Setting up and managing charities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NFP entity engages in non-typical transactions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Attempts to obscure parties to a transaction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43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3AF00-8D3E-44B8-B82B-D63FB1669F9F}"/>
              </a:ext>
            </a:extLst>
          </p:cNvPr>
          <p:cNvSpPr/>
          <p:nvPr/>
        </p:nvSpPr>
        <p:spPr>
          <a:xfrm>
            <a:off x="632782" y="1063718"/>
            <a:ext cx="10309021" cy="76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7EDC3-B5F3-4611-9FC2-6EB0A5A467F8}"/>
              </a:ext>
            </a:extLst>
          </p:cNvPr>
          <p:cNvSpPr/>
          <p:nvPr/>
        </p:nvSpPr>
        <p:spPr>
          <a:xfrm>
            <a:off x="932227" y="1030162"/>
            <a:ext cx="10267076" cy="44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Naomi Fink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Lawyer</a:t>
            </a: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Holley Nethercote</a:t>
            </a:r>
          </a:p>
          <a:p>
            <a:pPr marL="266700" defTabSz="45720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www.hnlaw.com.au</a:t>
            </a:r>
          </a:p>
          <a:p>
            <a:pPr marL="266700" defTabSz="45720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</a:pPr>
            <a:b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Melbourne Office		T: +61 3 9670 8200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Level 22, 140 William Street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GPO Box 3045 Melbourne, VIC 3001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Sydney Office			T: +61 2 9238 2145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Suite 42 Level 57, MLC Centre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19-29 Martin Place, Sydney</a:t>
            </a:r>
            <a:r>
              <a:rPr lang="en-US">
                <a:solidFill>
                  <a:srgbClr val="000000"/>
                </a:solidFill>
                <a:latin typeface="Century Gothic" panose="020B0502020202020204" pitchFamily="34" charset="0"/>
              </a:rPr>
              <a:t>, NSW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2000</a:t>
            </a:r>
            <a:endParaRPr lang="en-A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5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880DD-BB64-4832-9468-BB051277DAEB}"/>
              </a:ext>
            </a:extLst>
          </p:cNvPr>
          <p:cNvSpPr/>
          <p:nvPr/>
        </p:nvSpPr>
        <p:spPr>
          <a:xfrm>
            <a:off x="932227" y="1081881"/>
            <a:ext cx="8137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Background to the AML / CTF regime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Explanation of money laundering and terrorism financing 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AML / CTF obligations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How will the AML / CTF regime apply to lawyers?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Examples of ML / TF risks for lawyers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New Zealand experience: examples of red flags</a:t>
            </a:r>
          </a:p>
        </p:txBody>
      </p:sp>
    </p:spTree>
    <p:extLst>
      <p:ext uri="{BB962C8B-B14F-4D97-AF65-F5344CB8AC3E}">
        <p14:creationId xmlns:p14="http://schemas.microsoft.com/office/powerpoint/2010/main" val="198422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Background to the AML / CTF regime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880DD-BB64-4832-9468-BB051277DAEB}"/>
              </a:ext>
            </a:extLst>
          </p:cNvPr>
          <p:cNvSpPr/>
          <p:nvPr/>
        </p:nvSpPr>
        <p:spPr>
          <a:xfrm>
            <a:off x="932227" y="1081881"/>
            <a:ext cx="103090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Australia is a member of the Financial Action Taskforce on Money Laundering (FATF)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AML / CTF Act commenced in 2007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Types of businesses caught by the AML / CTF regime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Examples of designated services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Expansion of coverage to include ‘designated non-financial businesses and professions’ (DNFBP) - includes lawyers, real estate agents and accounts </a:t>
            </a:r>
          </a:p>
        </p:txBody>
      </p:sp>
    </p:spTree>
    <p:extLst>
      <p:ext uri="{BB962C8B-B14F-4D97-AF65-F5344CB8AC3E}">
        <p14:creationId xmlns:p14="http://schemas.microsoft.com/office/powerpoint/2010/main" val="99005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What is money laundering and terrorism in financing (ML / TF)?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880DD-BB64-4832-9468-BB051277DAEB}"/>
              </a:ext>
            </a:extLst>
          </p:cNvPr>
          <p:cNvSpPr/>
          <p:nvPr/>
        </p:nvSpPr>
        <p:spPr>
          <a:xfrm>
            <a:off x="632782" y="1063718"/>
            <a:ext cx="10309021" cy="430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latin typeface="Century Gothic" panose="020B0502020202020204" pitchFamily="34" charset="0"/>
              </a:rPr>
              <a:t>Money laundering is disguising the illegal origins of money </a:t>
            </a:r>
          </a:p>
          <a:p>
            <a:pPr marL="609600" indent="-34290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Investing in legitimate businesses </a:t>
            </a:r>
          </a:p>
          <a:p>
            <a:pPr marL="609600" indent="-34290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Structuring </a:t>
            </a:r>
          </a:p>
          <a:p>
            <a:pPr marL="609600" indent="-34290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Using overseas banks	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latin typeface="Century Gothic" panose="020B0502020202020204" pitchFamily="34" charset="0"/>
              </a:rPr>
              <a:t>Terrorism financing – using legitimate or illegitimately sourced funds to finance terrorism </a:t>
            </a:r>
          </a:p>
          <a:p>
            <a:pPr marL="609600" indent="-34290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Funding the direct costs of terrorism </a:t>
            </a:r>
          </a:p>
          <a:p>
            <a:pPr marL="609600" indent="-34290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Financing a terrorist organisation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63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Jurisdiction – the role of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96E7218-CA75-47A3-A22C-E5733640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330571"/>
            <a:ext cx="8229600" cy="43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9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Overview of AML / CTF obligations (1)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880DD-BB64-4832-9468-BB051277DAEB}"/>
              </a:ext>
            </a:extLst>
          </p:cNvPr>
          <p:cNvSpPr/>
          <p:nvPr/>
        </p:nvSpPr>
        <p:spPr>
          <a:xfrm>
            <a:off x="632782" y="1063718"/>
            <a:ext cx="10309021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Enrol with Australian Transaction Reports and Analysis Centre (AUSTRAC)	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Governance and management oversight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ML / TF risk assessment (categories of risk)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Training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Employee due diligence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Record keeping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Independent review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3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Overview of AML / CTF obligations (2)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880DD-BB64-4832-9468-BB051277DAEB}"/>
              </a:ext>
            </a:extLst>
          </p:cNvPr>
          <p:cNvSpPr/>
          <p:nvPr/>
        </p:nvSpPr>
        <p:spPr>
          <a:xfrm>
            <a:off x="632782" y="1063718"/>
            <a:ext cx="10902080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Risk-based customer identification and verification - know your customer (KYC) 	</a:t>
            </a: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Ongoing customer due diligence (transaction monitoring, enhanced customer due diligence)</a:t>
            </a:r>
          </a:p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Reporting obligations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Suspicious matter reports (SMR)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Annual AUSTRAC compliance reports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Threshold transaction reports 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12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How will the AML / CTF regime apply to lawyers?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880DD-BB64-4832-9468-BB051277DAEB}"/>
              </a:ext>
            </a:extLst>
          </p:cNvPr>
          <p:cNvSpPr/>
          <p:nvPr/>
        </p:nvSpPr>
        <p:spPr>
          <a:xfrm>
            <a:off x="632782" y="1063718"/>
            <a:ext cx="10902080" cy="490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defTabSz="457200">
              <a:lnSpc>
                <a:spcPct val="114000"/>
              </a:lnSpc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Proposed new designated services – management of, giving tailored advice, or making arrangements in relation to: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sale of business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formation of company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debt or equity finance for a company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creation of trust or partnership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management or day to day operations of an entity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acting as a director or officeholder or a company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providing a registered office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nominee shareholder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8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0EA-7D9D-467D-9FCA-12FF5916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82" y="367764"/>
            <a:ext cx="10515600" cy="5176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2ADCC"/>
                </a:solidFill>
                <a:latin typeface="Century Gothic" panose="020B0502020202020204" pitchFamily="34" charset="0"/>
              </a:rPr>
              <a:t>Examples of ML / TL risks for lawyers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79F0-3051-4F55-A911-9E05D7E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LPLC Risk Management Intensive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57BC-073A-4E0B-BB74-96322EB9A356}"/>
              </a:ext>
            </a:extLst>
          </p:cNvPr>
          <p:cNvSpPr/>
          <p:nvPr/>
        </p:nvSpPr>
        <p:spPr>
          <a:xfrm>
            <a:off x="932227" y="1069684"/>
            <a:ext cx="1000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A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HN-Header.jpg">
            <a:extLst>
              <a:ext uri="{FF2B5EF4-FFF2-40B4-BE49-F238E27FC236}">
                <a16:creationId xmlns:a16="http://schemas.microsoft.com/office/drawing/2014/main" id="{395775A7-621F-4D9D-8D9A-2B018B19C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80551" y="6261699"/>
            <a:ext cx="2668555" cy="429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3AF00-8D3E-44B8-B82B-D63FB1669F9F}"/>
              </a:ext>
            </a:extLst>
          </p:cNvPr>
          <p:cNvSpPr/>
          <p:nvPr/>
        </p:nvSpPr>
        <p:spPr>
          <a:xfrm>
            <a:off x="632782" y="1069684"/>
            <a:ext cx="10309021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Providing advice or assisting with company and trust formation services (complex structures)	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Buying and selling of real estate or legal entities (source of funds)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Trust account – payment to third parties (remittance) 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Setting up and managing charities (TF risk)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Acting as, or arranging for someone to act as a nominee or director or trustee (perception of legitimacy)</a:t>
            </a:r>
          </a:p>
          <a:p>
            <a:pPr marL="552450" indent="-285750" defTabSz="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Lodging of SMR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2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398</Words>
  <Application>Microsoft Office PowerPoint</Application>
  <PresentationFormat>Widescreen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Behaviour in settlement negotiations  </vt:lpstr>
      <vt:lpstr>Overview</vt:lpstr>
      <vt:lpstr>Background to the AML / CTF regime</vt:lpstr>
      <vt:lpstr>What is money laundering and terrorism in financing (ML / TF)?</vt:lpstr>
      <vt:lpstr>Jurisdiction – the role of place</vt:lpstr>
      <vt:lpstr>Overview of AML / CTF obligations (1) </vt:lpstr>
      <vt:lpstr>Overview of AML / CTF obligations (2) </vt:lpstr>
      <vt:lpstr>How will the AML / CTF regime apply to lawyers?</vt:lpstr>
      <vt:lpstr>Examples of ML / TL risks for lawyers </vt:lpstr>
      <vt:lpstr>The New Zealand experience: examples of red flags (1)</vt:lpstr>
      <vt:lpstr>The New Zealand experience: examples of red flags (2)</vt:lpstr>
      <vt:lpstr>The New Zealand experience: examples of red flags (3)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Bonnici</dc:creator>
  <cp:lastModifiedBy>Emily D'Elia</cp:lastModifiedBy>
  <cp:revision>29</cp:revision>
  <dcterms:created xsi:type="dcterms:W3CDTF">2018-07-19T00:08:16Z</dcterms:created>
  <dcterms:modified xsi:type="dcterms:W3CDTF">2020-12-06T22:45:05Z</dcterms:modified>
</cp:coreProperties>
</file>