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37"/>
  </p:notesMasterIdLst>
  <p:handoutMasterIdLst>
    <p:handoutMasterId r:id="rId38"/>
  </p:handoutMasterIdLst>
  <p:sldIdLst>
    <p:sldId id="287" r:id="rId2"/>
    <p:sldId id="266" r:id="rId3"/>
    <p:sldId id="291" r:id="rId4"/>
    <p:sldId id="292" r:id="rId5"/>
    <p:sldId id="293" r:id="rId6"/>
    <p:sldId id="318" r:id="rId7"/>
    <p:sldId id="294" r:id="rId8"/>
    <p:sldId id="295" r:id="rId9"/>
    <p:sldId id="304" r:id="rId10"/>
    <p:sldId id="319" r:id="rId11"/>
    <p:sldId id="303" r:id="rId12"/>
    <p:sldId id="302" r:id="rId13"/>
    <p:sldId id="320" r:id="rId14"/>
    <p:sldId id="321" r:id="rId15"/>
    <p:sldId id="300" r:id="rId16"/>
    <p:sldId id="301" r:id="rId17"/>
    <p:sldId id="322" r:id="rId18"/>
    <p:sldId id="299" r:id="rId19"/>
    <p:sldId id="298" r:id="rId20"/>
    <p:sldId id="308" r:id="rId21"/>
    <p:sldId id="307" r:id="rId22"/>
    <p:sldId id="297" r:id="rId23"/>
    <p:sldId id="305" r:id="rId24"/>
    <p:sldId id="323" r:id="rId25"/>
    <p:sldId id="312" r:id="rId26"/>
    <p:sldId id="324" r:id="rId27"/>
    <p:sldId id="311" r:id="rId28"/>
    <p:sldId id="310" r:id="rId29"/>
    <p:sldId id="309" r:id="rId30"/>
    <p:sldId id="306" r:id="rId31"/>
    <p:sldId id="315" r:id="rId32"/>
    <p:sldId id="314" r:id="rId33"/>
    <p:sldId id="313" r:id="rId34"/>
    <p:sldId id="316" r:id="rId35"/>
    <p:sldId id="317" r:id="rId3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6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36" y="-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3632"/>
          </a:xfrm>
          <a:prstGeom prst="rect">
            <a:avLst/>
          </a:prstGeom>
        </p:spPr>
        <p:txBody>
          <a:bodyPr vert="horz" lIns="91023" tIns="45512" rIns="91023" bIns="4551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3632"/>
          </a:xfrm>
          <a:prstGeom prst="rect">
            <a:avLst/>
          </a:prstGeom>
        </p:spPr>
        <p:txBody>
          <a:bodyPr vert="horz" lIns="91023" tIns="45512" rIns="91023" bIns="45512" rtlCol="0"/>
          <a:lstStyle>
            <a:lvl1pPr algn="r">
              <a:defRPr sz="1100"/>
            </a:lvl1pPr>
          </a:lstStyle>
          <a:p>
            <a:fld id="{53355C72-D4FD-E24E-90FB-14F18D30C60D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2"/>
          </a:xfrm>
          <a:prstGeom prst="rect">
            <a:avLst/>
          </a:prstGeom>
        </p:spPr>
        <p:txBody>
          <a:bodyPr vert="horz" lIns="91023" tIns="45512" rIns="91023" bIns="4551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2"/>
          </a:xfrm>
          <a:prstGeom prst="rect">
            <a:avLst/>
          </a:prstGeom>
        </p:spPr>
        <p:txBody>
          <a:bodyPr vert="horz" lIns="91023" tIns="45512" rIns="91023" bIns="45512" rtlCol="0" anchor="b"/>
          <a:lstStyle>
            <a:lvl1pPr algn="r">
              <a:defRPr sz="1100"/>
            </a:lvl1pPr>
          </a:lstStyle>
          <a:p>
            <a:fld id="{49B98ED1-EE58-2D42-82D5-0A9BAED87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62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3" tIns="45512" rIns="91023" bIns="45512" rtlCol="0" anchor="ctr"/>
          <a:lstStyle/>
          <a:p>
            <a:endParaRPr lang="en-US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30064" y="4485208"/>
            <a:ext cx="5889461" cy="4605576"/>
          </a:xfrm>
          <a:prstGeom prst="rect">
            <a:avLst/>
          </a:prstGeom>
        </p:spPr>
        <p:txBody>
          <a:bodyPr vert="horz" lIns="94327" tIns="47164" rIns="94327" bIns="47164" rtlCol="0"/>
          <a:lstStyle/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marL="0" marR="0" lvl="0" indent="0" algn="l" defTabSz="47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_____________________________________________________________________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6428" y="9226380"/>
            <a:ext cx="2839720" cy="511730"/>
          </a:xfrm>
          <a:prstGeom prst="rect">
            <a:avLst/>
          </a:prstGeom>
        </p:spPr>
        <p:txBody>
          <a:bodyPr vert="horz" lIns="94327" tIns="47164" rIns="94327" bIns="47164" rtlCol="0" anchor="b"/>
          <a:lstStyle>
            <a:lvl1pPr algn="r">
              <a:defRPr lang="en-US" sz="1000" kern="1200" smtClean="0">
                <a:solidFill>
                  <a:srgbClr val="009EB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7EB9FC34-24C0-5643-BC97-BB7F4DEE8E6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30065" y="9215469"/>
            <a:ext cx="3076363" cy="511730"/>
          </a:xfrm>
          <a:prstGeom prst="rect">
            <a:avLst/>
          </a:prstGeom>
        </p:spPr>
        <p:txBody>
          <a:bodyPr vert="horz" lIns="94327" tIns="47164" rIns="94327" bIns="47164" rtlCol="0" anchor="b"/>
          <a:lstStyle>
            <a:lvl1pPr algn="l">
              <a:defRPr sz="1000">
                <a:solidFill>
                  <a:srgbClr val="009EB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2015 Risk Management Intensive</a:t>
            </a:r>
          </a:p>
        </p:txBody>
      </p:sp>
    </p:spTree>
    <p:extLst>
      <p:ext uri="{BB962C8B-B14F-4D97-AF65-F5344CB8AC3E}">
        <p14:creationId xmlns:p14="http://schemas.microsoft.com/office/powerpoint/2010/main" val="97672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4572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850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28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948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57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23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246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18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39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6852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407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6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98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0285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7049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497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381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767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6057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0407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9075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5975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1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336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5522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5407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119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2709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723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944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958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844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31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642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185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FC34-24C0-5643-BC97-BB7F4DEE8E63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75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690633" y="3180081"/>
            <a:ext cx="8083695" cy="918633"/>
          </a:xfrm>
          <a:prstGeom prst="rect">
            <a:avLst/>
          </a:prstGeom>
        </p:spPr>
        <p:txBody>
          <a:bodyPr vert="horz" lIns="180000" tIns="4680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cap="all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Medium"/>
              </a:defRPr>
            </a:lvl1pPr>
          </a:lstStyle>
          <a:p>
            <a:endParaRPr lang="en-US" sz="1800" cap="none" baseline="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8"/>
            <a:ext cx="12192000" cy="687875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3690633" y="2225888"/>
            <a:ext cx="8083695" cy="918633"/>
          </a:xfrm>
        </p:spPr>
        <p:txBody>
          <a:bodyPr lIns="180000"/>
          <a:lstStyle>
            <a:lvl1pPr algn="l"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7" y="3429000"/>
            <a:ext cx="8083551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" y="236100"/>
            <a:ext cx="2977286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072" y="154800"/>
            <a:ext cx="10804533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2951" y="1097280"/>
            <a:ext cx="10806655" cy="466344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95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072" y="154800"/>
            <a:ext cx="10804533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2951" y="1097280"/>
            <a:ext cx="10806655" cy="466344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30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515534" y="1087120"/>
            <a:ext cx="3055577" cy="4683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144000" tIns="144000" rIns="144000" bIns="14400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</a:lstStyle>
          <a:p>
            <a:pPr lvl="0"/>
            <a:r>
              <a:rPr lang="en-AU" dirty="0"/>
              <a:t>Click to enter lesson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45067" y="1087120"/>
            <a:ext cx="7630584" cy="468376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5071" y="154800"/>
            <a:ext cx="10826039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page graphi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3021" y="1114240"/>
            <a:ext cx="10889028" cy="4666800"/>
          </a:xfrm>
        </p:spPr>
        <p:txBody>
          <a:bodyPr>
            <a:normAutofit/>
          </a:bodyPr>
          <a:lstStyle>
            <a:lvl1pPr marL="266700" indent="0">
              <a:buNone/>
              <a:defRPr sz="2400" baseline="0"/>
            </a:lvl1pPr>
          </a:lstStyle>
          <a:p>
            <a:pPr lvl="0"/>
            <a:r>
              <a:rPr lang="en-AU" dirty="0"/>
              <a:t>Place graphics/images in this place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6693" y="0"/>
            <a:ext cx="13547" cy="6858000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4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6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 of the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Speaker's name</a:t>
            </a:r>
          </a:p>
        </p:txBody>
      </p:sp>
    </p:spTree>
    <p:extLst>
      <p:ext uri="{BB962C8B-B14F-4D97-AF65-F5344CB8AC3E}">
        <p14:creationId xmlns:p14="http://schemas.microsoft.com/office/powerpoint/2010/main" val="406500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8000" contrast="-7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021" y="185280"/>
            <a:ext cx="10889028" cy="753572"/>
          </a:xfrm>
          <a:prstGeom prst="rect">
            <a:avLst/>
          </a:prstGeom>
        </p:spPr>
        <p:txBody>
          <a:bodyPr vert="horz" lIns="144000" tIns="4680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093" y="1076961"/>
            <a:ext cx="10887956" cy="4683759"/>
          </a:xfrm>
          <a:prstGeom prst="rect">
            <a:avLst/>
          </a:prstGeom>
        </p:spPr>
        <p:txBody>
          <a:bodyPr vert="horz" lIns="144000" tIns="5040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77520" y="0"/>
              <a:ext cx="10160" cy="685800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0" y="5943600"/>
              <a:ext cx="9144000" cy="0"/>
            </a:xfrm>
            <a:prstGeom prst="line">
              <a:avLst/>
            </a:prstGeom>
            <a:ln w="3175">
              <a:solidFill>
                <a:schemeClr val="tx2">
                  <a:alpha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409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/>
          </a:p>
        </p:txBody>
      </p:sp>
      <p:pic>
        <p:nvPicPr>
          <p:cNvPr id="12" name="Picture 11" descr="LPLC_masterCol_OL_632.png"/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11020189" y="6076529"/>
            <a:ext cx="647395" cy="6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  <p:sldLayoutId id="2147483677" r:id="rId5"/>
    <p:sldLayoutId id="2147483681" r:id="rId6"/>
    <p:sldLayoutId id="214748368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200" b="0" i="0" kern="1200" cap="none" baseline="0">
          <a:solidFill>
            <a:schemeClr val="tx2"/>
          </a:solidFill>
          <a:latin typeface="Century Gothic" panose="020B0502020202020204" pitchFamily="34" charset="0"/>
          <a:ea typeface="+mj-ea"/>
          <a:cs typeface="Gotham Medium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–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3pPr>
      <a:lvl4pPr marL="16002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–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4pPr>
      <a:lvl5pPr marL="20574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 typeface="Arial"/>
        <a:buChar char="»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pro.ca/LawPRO/DifficultClients.pdf" TargetMode="External"/><Relationship Id="rId7" Type="http://schemas.openxmlformats.org/officeDocument/2006/relationships/hyperlink" Target="https://www.legalfutures.co.uk/latest-news/design-your-website-to-repel-wrong-kind-of-clien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awyerist.com/is-professional-detachment-good-or-bad/" TargetMode="External"/><Relationship Id="rId5" Type="http://schemas.openxmlformats.org/officeDocument/2006/relationships/hyperlink" Target="https://lawyerist.com/author/andy-mergendahl/" TargetMode="External"/><Relationship Id="rId4" Type="http://schemas.openxmlformats.org/officeDocument/2006/relationships/hyperlink" Target="https://hbr.org/2011/10/the-secret-to-dealing-with-dif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au/blog/5-types-people-who-can-ruin-your-life/201710/4-biggest-mistakes-high-conflict-personaliti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qls.com.au/Knowledge_centre/Ethics/Resources/Client_instructions_and_capacity/Does_the_cab-rank_rule_apply_to_solicitors" TargetMode="External"/><Relationship Id="rId5" Type="http://schemas.openxmlformats.org/officeDocument/2006/relationships/hyperlink" Target="https://www.liv.asn.au/getattachment/Professional-Practice/Areas-of-Law/Elder-Law/Resources/20180125_LIVCapacityGuideToolkit_ConciseEd-PDF.pdf.aspx" TargetMode="External"/><Relationship Id="rId4" Type="http://schemas.openxmlformats.org/officeDocument/2006/relationships/hyperlink" Target="https://www.psychologytoday.com/au/blog/5-types-people-who-can-ruin-your-life/201711/how-quickly-spot-high-conflict-peopl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plc.com.au/client-resources/working-together-roles-obligations-client-brochure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qls.com.au/Knowledge_centre/Ethics/Guidance_Statements/Guidance_Statement_No_8_-_Termination_of_a_retainer" TargetMode="External"/><Relationship Id="rId4" Type="http://schemas.openxmlformats.org/officeDocument/2006/relationships/hyperlink" Target="http://www.qls.com.au/Knowledge_centre/Ethics/Resources/Completion_or_termination_of_engagement/Be_clear_as_to_grounds_to_terminate_a_retaine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</a:rPr>
              <a:t>Behaviour</a:t>
            </a:r>
            <a:r>
              <a:rPr lang="en-US" sz="4400" b="1" dirty="0">
                <a:solidFill>
                  <a:schemeClr val="bg1"/>
                </a:solidFill>
              </a:rPr>
              <a:t> in settlement negotiations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531176"/>
          </a:xfrm>
        </p:spPr>
        <p:txBody>
          <a:bodyPr/>
          <a:lstStyle/>
          <a:p>
            <a:r>
              <a:rPr lang="en-US" dirty="0"/>
              <a:t>Matthew Rose, Risk Manager, LPLC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95FD9-444B-4E0F-8AA2-A5361483A9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E45F7-8E1C-471D-B538-0BA21A53CE7A}"/>
              </a:ext>
            </a:extLst>
          </p:cNvPr>
          <p:cNvSpPr txBox="1"/>
          <p:nvPr/>
        </p:nvSpPr>
        <p:spPr>
          <a:xfrm>
            <a:off x="838201" y="2576058"/>
            <a:ext cx="105155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Reducing the risk of difficult clients</a:t>
            </a:r>
          </a:p>
          <a:p>
            <a:r>
              <a:rPr lang="en-A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 ethical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73D86-2D73-4BBC-83DC-0D9339DA056A}"/>
              </a:ext>
            </a:extLst>
          </p:cNvPr>
          <p:cNvSpPr txBox="1"/>
          <p:nvPr/>
        </p:nvSpPr>
        <p:spPr>
          <a:xfrm>
            <a:off x="838201" y="4201896"/>
            <a:ext cx="105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Ronwyn</a:t>
            </a:r>
            <a:r>
              <a:rPr lang="en-A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North, Managing Director, Streeton Consulting</a:t>
            </a:r>
          </a:p>
        </p:txBody>
      </p:sp>
    </p:spTree>
    <p:extLst>
      <p:ext uri="{BB962C8B-B14F-4D97-AF65-F5344CB8AC3E}">
        <p14:creationId xmlns:p14="http://schemas.microsoft.com/office/powerpoint/2010/main" val="91133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To reduce risk of relationship conflict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Be more self aware and open to other perspectives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Interpersonal skills training 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r>
              <a:rPr lang="en-AU" sz="2000" dirty="0">
                <a:solidFill>
                  <a:schemeClr val="tx2"/>
                </a:solidFill>
              </a:rPr>
              <a:t>Value diversity and make it work for you</a:t>
            </a:r>
          </a:p>
          <a:p>
            <a:pPr>
              <a:spcBef>
                <a:spcPts val="2400"/>
              </a:spcBef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Different from you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F2778AC-455E-4C69-BA17-4E6F5BFD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97" y="3733585"/>
            <a:ext cx="23526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Impaired by mental illness; most difficult of the difficult</a:t>
            </a:r>
            <a:br>
              <a:rPr lang="en-AU" sz="2400" dirty="0"/>
            </a:br>
            <a:r>
              <a:rPr lang="en-AU" sz="2400" dirty="0"/>
              <a:t>A job for experts, not dabblers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FD498-2E36-4E51-BDFA-AD827812216D}"/>
              </a:ext>
            </a:extLst>
          </p:cNvPr>
          <p:cNvSpPr txBox="1">
            <a:spLocks/>
          </p:cNvSpPr>
          <p:nvPr/>
        </p:nvSpPr>
        <p:spPr>
          <a:xfrm>
            <a:off x="763021" y="1506193"/>
            <a:ext cx="4807599" cy="3751608"/>
          </a:xfrm>
          <a:prstGeom prst="rect">
            <a:avLst/>
          </a:prstGeom>
        </p:spPr>
        <p:txBody>
          <a:bodyPr vert="horz" lIns="144000" tIns="50400" rIns="91440" bIns="45720" rtlCol="0">
            <a:normAutofit/>
          </a:bodyPr>
          <a:lstStyle>
            <a:lvl1pPr marL="266700" indent="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Sources of incapacity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Acquired brain injury 	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Addiction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Depression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Dementia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Querulous paranoia</a:t>
            </a:r>
          </a:p>
          <a:p>
            <a:r>
              <a:rPr lang="en-AU" sz="1800" dirty="0">
                <a:solidFill>
                  <a:schemeClr val="tx2"/>
                </a:solidFill>
              </a:rPr>
              <a:t>200+ classified mental illnesses and personality disorders  </a:t>
            </a:r>
          </a:p>
          <a:p>
            <a:pPr lvl="1"/>
            <a:endParaRPr lang="en-AU" dirty="0">
              <a:solidFill>
                <a:srgbClr val="0070C0"/>
              </a:solidFill>
            </a:endParaRPr>
          </a:p>
          <a:p>
            <a:pPr lvl="1"/>
            <a:endParaRPr lang="en-AU" dirty="0">
              <a:solidFill>
                <a:srgbClr val="0070C0"/>
              </a:solidFill>
            </a:endParaRPr>
          </a:p>
          <a:p>
            <a:endParaRPr lang="en-AU" dirty="0">
              <a:solidFill>
                <a:srgbClr val="0070C0"/>
              </a:solidFill>
            </a:endParaRPr>
          </a:p>
          <a:p>
            <a:endParaRPr lang="en-AU" dirty="0">
              <a:solidFill>
                <a:srgbClr val="0070C0"/>
              </a:solidFill>
            </a:endParaRPr>
          </a:p>
          <a:p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4E56D1-DACE-469C-8857-F4A9A0B52302}"/>
              </a:ext>
            </a:extLst>
          </p:cNvPr>
          <p:cNvSpPr txBox="1">
            <a:spLocks/>
          </p:cNvSpPr>
          <p:nvPr/>
        </p:nvSpPr>
        <p:spPr>
          <a:xfrm>
            <a:off x="6207535" y="1506192"/>
            <a:ext cx="4354204" cy="36154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1800" dirty="0">
                <a:solidFill>
                  <a:schemeClr val="tx2"/>
                </a:solidFill>
              </a:rPr>
              <a:t>Not your job to be therapist, but you can: </a:t>
            </a:r>
          </a:p>
          <a:p>
            <a:pPr marL="0" indent="0">
              <a:buFont typeface="Arial"/>
              <a:buNone/>
            </a:pPr>
            <a:r>
              <a:rPr lang="en-AU" sz="2000" dirty="0"/>
              <a:t>Consider possibility of incapacity  </a:t>
            </a:r>
          </a:p>
          <a:p>
            <a:r>
              <a:rPr lang="en-AU" sz="1800" dirty="0"/>
              <a:t>Follow guidelines </a:t>
            </a:r>
          </a:p>
          <a:p>
            <a:r>
              <a:rPr lang="en-AU" sz="1800" dirty="0"/>
              <a:t>Develop your skills </a:t>
            </a:r>
          </a:p>
          <a:p>
            <a:r>
              <a:rPr lang="en-AU" sz="1800" dirty="0"/>
              <a:t>Involve other professionals </a:t>
            </a:r>
          </a:p>
        </p:txBody>
      </p:sp>
    </p:spTree>
    <p:extLst>
      <p:ext uri="{BB962C8B-B14F-4D97-AF65-F5344CB8AC3E}">
        <p14:creationId xmlns:p14="http://schemas.microsoft.com/office/powerpoint/2010/main" val="42554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Tough customers can’t see their counterproductive, entrenched patterns of thoughts, feelings and behaviours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8BD852-D692-444D-806F-D5D63AA4EE0E}"/>
              </a:ext>
            </a:extLst>
          </p:cNvPr>
          <p:cNvSpPr txBox="1">
            <a:spLocks/>
          </p:cNvSpPr>
          <p:nvPr/>
        </p:nvSpPr>
        <p:spPr>
          <a:xfrm>
            <a:off x="763021" y="1403631"/>
            <a:ext cx="4038600" cy="3613537"/>
          </a:xfrm>
          <a:prstGeom prst="rect">
            <a:avLst/>
          </a:prstGeom>
        </p:spPr>
        <p:txBody>
          <a:bodyPr vert="horz" lIns="144000" tIns="50400" rIns="91440" bIns="45720" rtlCol="0">
            <a:normAutofit/>
          </a:bodyPr>
          <a:lstStyle>
            <a:lvl1pPr marL="266700" indent="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Types of behaviour: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Needy 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Emotional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Demanding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Undemanding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Uncooperative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High conflict </a:t>
            </a:r>
          </a:p>
          <a:p>
            <a:pPr marL="0"/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3A4C42-5FF7-48CA-AB59-16AA096500B6}"/>
              </a:ext>
            </a:extLst>
          </p:cNvPr>
          <p:cNvSpPr txBox="1">
            <a:spLocks/>
          </p:cNvSpPr>
          <p:nvPr/>
        </p:nvSpPr>
        <p:spPr>
          <a:xfrm>
            <a:off x="6207534" y="1403631"/>
            <a:ext cx="4966601" cy="34010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Lack insight into unhelpful impacts because they get other payoffs.</a:t>
            </a:r>
          </a:p>
          <a:p>
            <a:pPr marL="0" indent="0">
              <a:buNone/>
            </a:pP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15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021" y="258388"/>
            <a:ext cx="10889028" cy="753572"/>
          </a:xfrm>
        </p:spPr>
        <p:txBody>
          <a:bodyPr/>
          <a:lstStyle/>
          <a:p>
            <a:r>
              <a:rPr lang="en-AU" sz="2400" dirty="0"/>
              <a:t>Mistake to tell a client they are difficult but you can learn how to understand and influence them better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8BD852-D692-444D-806F-D5D63AA4EE0E}"/>
              </a:ext>
            </a:extLst>
          </p:cNvPr>
          <p:cNvSpPr txBox="1">
            <a:spLocks/>
          </p:cNvSpPr>
          <p:nvPr/>
        </p:nvSpPr>
        <p:spPr>
          <a:xfrm>
            <a:off x="763021" y="1403631"/>
            <a:ext cx="4038600" cy="3613537"/>
          </a:xfrm>
          <a:prstGeom prst="rect">
            <a:avLst/>
          </a:prstGeom>
        </p:spPr>
        <p:txBody>
          <a:bodyPr vert="horz" lIns="144000" tIns="50400" rIns="91440" bIns="45720" rtlCol="0">
            <a:normAutofit/>
          </a:bodyPr>
          <a:lstStyle>
            <a:lvl1pPr marL="266700" indent="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3A4C42-5FF7-48CA-AB59-16AA096500B6}"/>
              </a:ext>
            </a:extLst>
          </p:cNvPr>
          <p:cNvSpPr txBox="1">
            <a:spLocks/>
          </p:cNvSpPr>
          <p:nvPr/>
        </p:nvSpPr>
        <p:spPr>
          <a:xfrm>
            <a:off x="8643003" y="1950210"/>
            <a:ext cx="2619943" cy="2350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AU" dirty="0"/>
            </a:br>
            <a:r>
              <a:rPr lang="en-AU" dirty="0"/>
              <a:t>Strengthen your:  </a:t>
            </a:r>
          </a:p>
          <a:p>
            <a:r>
              <a:rPr lang="en-AU" sz="1800" dirty="0"/>
              <a:t>Processes </a:t>
            </a:r>
          </a:p>
          <a:p>
            <a:r>
              <a:rPr lang="en-AU" sz="1800" dirty="0"/>
              <a:t>Skills  </a:t>
            </a:r>
          </a:p>
          <a:p>
            <a:r>
              <a:rPr lang="en-AU" sz="1800" dirty="0"/>
              <a:t>Mindset  </a:t>
            </a:r>
          </a:p>
          <a:p>
            <a:endParaRPr lang="en-A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A943E20-9201-4DA5-A2C1-7AECAD96EE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3074" r="4677" b="3065"/>
          <a:stretch/>
        </p:blipFill>
        <p:spPr bwMode="auto">
          <a:xfrm>
            <a:off x="5825793" y="1950210"/>
            <a:ext cx="1793038" cy="277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2B10F78-A1D9-4E9C-BC9B-0907AB77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71" y="2036677"/>
            <a:ext cx="3471629" cy="25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Most difficult for you?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F59633-1BA0-4A3D-8CEA-B93643607874}"/>
              </a:ext>
            </a:extLst>
          </p:cNvPr>
          <p:cNvGrpSpPr/>
          <p:nvPr/>
        </p:nvGrpSpPr>
        <p:grpSpPr>
          <a:xfrm>
            <a:off x="1604106" y="1133408"/>
            <a:ext cx="8221171" cy="4628464"/>
            <a:chOff x="619989" y="1475148"/>
            <a:chExt cx="8221171" cy="46284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0833CF-EB22-4454-90F4-FA54F0E48B4F}"/>
                </a:ext>
              </a:extLst>
            </p:cNvPr>
            <p:cNvGrpSpPr/>
            <p:nvPr/>
          </p:nvGrpSpPr>
          <p:grpSpPr>
            <a:xfrm>
              <a:off x="619989" y="1475148"/>
              <a:ext cx="8221171" cy="4628464"/>
              <a:chOff x="694492" y="1579568"/>
              <a:chExt cx="8221171" cy="462846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6405A26-B7DD-43F1-8701-817D90D03AD0}"/>
                  </a:ext>
                </a:extLst>
              </p:cNvPr>
              <p:cNvSpPr/>
              <p:nvPr/>
            </p:nvSpPr>
            <p:spPr>
              <a:xfrm>
                <a:off x="2699792" y="1697458"/>
                <a:ext cx="4510574" cy="451057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BFE6483-B17E-4587-9538-52DEAC8A7FEF}"/>
                  </a:ext>
                </a:extLst>
              </p:cNvPr>
              <p:cNvSpPr/>
              <p:nvPr/>
            </p:nvSpPr>
            <p:spPr>
              <a:xfrm>
                <a:off x="3498979" y="2492897"/>
                <a:ext cx="2874299" cy="287429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EA74BAB-296F-43A7-8259-01E5E100B307}"/>
                  </a:ext>
                </a:extLst>
              </p:cNvPr>
              <p:cNvSpPr/>
              <p:nvPr/>
            </p:nvSpPr>
            <p:spPr>
              <a:xfrm>
                <a:off x="4388725" y="3367982"/>
                <a:ext cx="1120803" cy="112080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750F72B-4F06-4F28-962A-E2622E3B1C8C}"/>
                  </a:ext>
                </a:extLst>
              </p:cNvPr>
              <p:cNvSpPr/>
              <p:nvPr/>
            </p:nvSpPr>
            <p:spPr>
              <a:xfrm>
                <a:off x="4280074" y="3239990"/>
                <a:ext cx="1346105" cy="134610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AA590F0-134B-461A-98C0-C6DDD2C78D32}"/>
                  </a:ext>
                </a:extLst>
              </p:cNvPr>
              <p:cNvSpPr/>
              <p:nvPr/>
            </p:nvSpPr>
            <p:spPr>
              <a:xfrm>
                <a:off x="7210366" y="2993602"/>
                <a:ext cx="1705297" cy="811844"/>
              </a:xfrm>
              <a:custGeom>
                <a:avLst/>
                <a:gdLst>
                  <a:gd name="connsiteX0" fmla="*/ 0 w 1705297"/>
                  <a:gd name="connsiteY0" fmla="*/ 0 h 811844"/>
                  <a:gd name="connsiteX1" fmla="*/ 1705297 w 1705297"/>
                  <a:gd name="connsiteY1" fmla="*/ 0 h 811844"/>
                  <a:gd name="connsiteX2" fmla="*/ 1705297 w 1705297"/>
                  <a:gd name="connsiteY2" fmla="*/ 811844 h 811844"/>
                  <a:gd name="connsiteX3" fmla="*/ 0 w 1705297"/>
                  <a:gd name="connsiteY3" fmla="*/ 811844 h 811844"/>
                  <a:gd name="connsiteX4" fmla="*/ 0 w 1705297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5297" h="811844">
                    <a:moveTo>
                      <a:pt x="0" y="0"/>
                    </a:moveTo>
                    <a:lnTo>
                      <a:pt x="1705297" y="0"/>
                    </a:lnTo>
                    <a:lnTo>
                      <a:pt x="1705297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Impaired </a:t>
                </a:r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587A8150-659A-498E-B5FF-81791038C872}"/>
                  </a:ext>
                </a:extLst>
              </p:cNvPr>
              <p:cNvSpPr/>
              <p:nvPr/>
            </p:nvSpPr>
            <p:spPr>
              <a:xfrm>
                <a:off x="696891" y="4180172"/>
                <a:ext cx="2751779" cy="811844"/>
              </a:xfrm>
              <a:custGeom>
                <a:avLst/>
                <a:gdLst>
                  <a:gd name="connsiteX0" fmla="*/ 0 w 2751779"/>
                  <a:gd name="connsiteY0" fmla="*/ 0 h 811844"/>
                  <a:gd name="connsiteX1" fmla="*/ 2751779 w 2751779"/>
                  <a:gd name="connsiteY1" fmla="*/ 0 h 811844"/>
                  <a:gd name="connsiteX2" fmla="*/ 2751779 w 2751779"/>
                  <a:gd name="connsiteY2" fmla="*/ 811844 h 811844"/>
                  <a:gd name="connsiteX3" fmla="*/ 0 w 2751779"/>
                  <a:gd name="connsiteY3" fmla="*/ 811844 h 811844"/>
                  <a:gd name="connsiteX4" fmla="*/ 0 w 2751779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1779" h="811844">
                    <a:moveTo>
                      <a:pt x="0" y="0"/>
                    </a:moveTo>
                    <a:lnTo>
                      <a:pt x="2751779" y="0"/>
                    </a:lnTo>
                    <a:lnTo>
                      <a:pt x="2751779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Tough </a:t>
                </a:r>
              </a:p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Customers </a:t>
                </a:r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476204E0-4834-4E2D-83CB-15939345EFDB}"/>
                  </a:ext>
                </a:extLst>
              </p:cNvPr>
              <p:cNvSpPr/>
              <p:nvPr/>
            </p:nvSpPr>
            <p:spPr>
              <a:xfrm>
                <a:off x="696891" y="3184368"/>
                <a:ext cx="2335210" cy="811844"/>
              </a:xfrm>
              <a:custGeom>
                <a:avLst/>
                <a:gdLst>
                  <a:gd name="connsiteX0" fmla="*/ 0 w 2335210"/>
                  <a:gd name="connsiteY0" fmla="*/ 0 h 811844"/>
                  <a:gd name="connsiteX1" fmla="*/ 2335210 w 2335210"/>
                  <a:gd name="connsiteY1" fmla="*/ 0 h 811844"/>
                  <a:gd name="connsiteX2" fmla="*/ 2335210 w 2335210"/>
                  <a:gd name="connsiteY2" fmla="*/ 811844 h 811844"/>
                  <a:gd name="connsiteX3" fmla="*/ 0 w 2335210"/>
                  <a:gd name="connsiteY3" fmla="*/ 811844 h 811844"/>
                  <a:gd name="connsiteX4" fmla="*/ 0 w 2335210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5210" h="811844">
                    <a:moveTo>
                      <a:pt x="0" y="0"/>
                    </a:moveTo>
                    <a:lnTo>
                      <a:pt x="2335210" y="0"/>
                    </a:lnTo>
                    <a:lnTo>
                      <a:pt x="2335210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Different </a:t>
                </a:r>
              </a:p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from you  </a:t>
                </a:r>
                <a:r>
                  <a:rPr lang="en-AU" sz="1200" b="1" kern="1200" dirty="0"/>
                  <a:t> </a:t>
                </a:r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A2BE9D1C-0E44-4342-891F-E67E67EC4F02}"/>
                  </a:ext>
                </a:extLst>
              </p:cNvPr>
              <p:cNvSpPr/>
              <p:nvPr/>
            </p:nvSpPr>
            <p:spPr>
              <a:xfrm>
                <a:off x="694492" y="1579568"/>
                <a:ext cx="2654205" cy="811844"/>
              </a:xfrm>
              <a:custGeom>
                <a:avLst/>
                <a:gdLst>
                  <a:gd name="connsiteX0" fmla="*/ 0 w 2654205"/>
                  <a:gd name="connsiteY0" fmla="*/ 0 h 811844"/>
                  <a:gd name="connsiteX1" fmla="*/ 2654205 w 2654205"/>
                  <a:gd name="connsiteY1" fmla="*/ 0 h 811844"/>
                  <a:gd name="connsiteX2" fmla="*/ 2654205 w 2654205"/>
                  <a:gd name="connsiteY2" fmla="*/ 811844 h 811844"/>
                  <a:gd name="connsiteX3" fmla="*/ 0 w 2654205"/>
                  <a:gd name="connsiteY3" fmla="*/ 811844 h 811844"/>
                  <a:gd name="connsiteX4" fmla="*/ 0 w 2654205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4205" h="811844">
                    <a:moveTo>
                      <a:pt x="0" y="0"/>
                    </a:moveTo>
                    <a:lnTo>
                      <a:pt x="2654205" y="0"/>
                    </a:lnTo>
                    <a:lnTo>
                      <a:pt x="2654205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Situational Factors 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6D9563-8A2A-4AEC-A6B3-721B7FA8D641}"/>
                </a:ext>
              </a:extLst>
            </p:cNvPr>
            <p:cNvSpPr txBox="1"/>
            <p:nvPr/>
          </p:nvSpPr>
          <p:spPr>
            <a:xfrm>
              <a:off x="2771800" y="3610793"/>
              <a:ext cx="9361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Age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54ADEB-C375-4ED5-9B81-FCD04EB05E0A}"/>
                </a:ext>
              </a:extLst>
            </p:cNvPr>
            <p:cNvSpPr txBox="1"/>
            <p:nvPr/>
          </p:nvSpPr>
          <p:spPr>
            <a:xfrm>
              <a:off x="3408032" y="3339425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Thoughts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82AA80-E6CF-4B06-9855-C87E0751802A}"/>
                </a:ext>
              </a:extLst>
            </p:cNvPr>
            <p:cNvSpPr txBox="1"/>
            <p:nvPr/>
          </p:nvSpPr>
          <p:spPr>
            <a:xfrm>
              <a:off x="4360064" y="2634139"/>
              <a:ext cx="147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</a:rPr>
                <a:t>Behaviour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F7FB08-6F1A-4A18-9B1F-D9D10DDFFAED}"/>
                </a:ext>
              </a:extLst>
            </p:cNvPr>
            <p:cNvSpPr txBox="1"/>
            <p:nvPr/>
          </p:nvSpPr>
          <p:spPr>
            <a:xfrm>
              <a:off x="4247325" y="1844824"/>
              <a:ext cx="13327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  Personality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2DC81C-0895-41E3-856B-1B8054D869D4}"/>
                </a:ext>
              </a:extLst>
            </p:cNvPr>
            <p:cNvSpPr txBox="1"/>
            <p:nvPr/>
          </p:nvSpPr>
          <p:spPr>
            <a:xfrm>
              <a:off x="4562564" y="4689767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Feelings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F616CD-2629-414C-A3FB-7D33501AA69D}"/>
                </a:ext>
              </a:extLst>
            </p:cNvPr>
            <p:cNvSpPr txBox="1"/>
            <p:nvPr/>
          </p:nvSpPr>
          <p:spPr>
            <a:xfrm>
              <a:off x="6340529" y="3583467"/>
              <a:ext cx="1218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Gender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47E5DC-F9BB-40F3-A80B-B83A386861B1}"/>
                </a:ext>
              </a:extLst>
            </p:cNvPr>
            <p:cNvSpPr txBox="1"/>
            <p:nvPr/>
          </p:nvSpPr>
          <p:spPr>
            <a:xfrm>
              <a:off x="4360064" y="5474438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</a:rPr>
                <a:t>Culture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44E9542-5366-49E0-97D4-664CD6A2EFBC}"/>
                </a:ext>
              </a:extLst>
            </p:cNvPr>
            <p:cNvGrpSpPr/>
            <p:nvPr/>
          </p:nvGrpSpPr>
          <p:grpSpPr>
            <a:xfrm>
              <a:off x="863006" y="2144196"/>
              <a:ext cx="7632848" cy="2301815"/>
              <a:chOff x="1259632" y="2143614"/>
              <a:chExt cx="7632848" cy="230181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024BDB4-2FC5-4A27-8419-5912DAF9B125}"/>
                  </a:ext>
                </a:extLst>
              </p:cNvPr>
              <p:cNvCxnSpPr/>
              <p:nvPr/>
            </p:nvCxnSpPr>
            <p:spPr>
              <a:xfrm>
                <a:off x="1259632" y="2143614"/>
                <a:ext cx="2414797" cy="0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D45DFAA-0D7F-42E8-9E18-CB5075CB61EE}"/>
                  </a:ext>
                </a:extLst>
              </p:cNvPr>
              <p:cNvCxnSpPr/>
              <p:nvPr/>
            </p:nvCxnSpPr>
            <p:spPr>
              <a:xfrm>
                <a:off x="1259632" y="3478232"/>
                <a:ext cx="2196244" cy="0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6938642-3B59-4B68-921F-94A5B19C8AF5}"/>
                  </a:ext>
                </a:extLst>
              </p:cNvPr>
              <p:cNvCxnSpPr/>
              <p:nvPr/>
            </p:nvCxnSpPr>
            <p:spPr>
              <a:xfrm>
                <a:off x="1259632" y="4445429"/>
                <a:ext cx="3039830" cy="0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1322F00-9647-4F89-AFED-7AA90350A872}"/>
                  </a:ext>
                </a:extLst>
              </p:cNvPr>
              <p:cNvCxnSpPr/>
              <p:nvPr/>
            </p:nvCxnSpPr>
            <p:spPr>
              <a:xfrm flipH="1" flipV="1">
                <a:off x="5686582" y="3501008"/>
                <a:ext cx="3205898" cy="15822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2" descr="C:\Users\mpearson\AppData\Local\Microsoft\Windows\Temporary Internet Files\Content.IE5\2V1C7UKZ\logo[1].gif">
              <a:extLst>
                <a:ext uri="{FF2B5EF4-FFF2-40B4-BE49-F238E27FC236}">
                  <a16:creationId xmlns:a16="http://schemas.microsoft.com/office/drawing/2014/main" id="{02831D06-AA37-44A6-8416-C0AD8B7BC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580" y="3316357"/>
              <a:ext cx="1058612" cy="91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B11ACA4B-B2B8-4BD7-B0CE-64A41E450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572" y="2208948"/>
              <a:ext cx="588918" cy="728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996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1900" dirty="0"/>
              <a:t>Assess ‘degree of difficulty’ of all new clients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Say ‘no’ nicely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Do what you know you should be doing  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Extra safeguards for ‘tough customers’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Seek feedback from staff and clients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Stand your ground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Keep your cool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Check you’re not being a difficult lawyer 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Terminate ethically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900" dirty="0"/>
              <a:t>Look after yourself </a:t>
            </a:r>
          </a:p>
          <a:p>
            <a:pPr>
              <a:spcBef>
                <a:spcPts val="2400"/>
              </a:spcBef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 Ten practical strategies to better manage difficult clients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4884FDF-1C11-4F1F-AB46-B7E41D65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75" y="2022229"/>
            <a:ext cx="2417885" cy="24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6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Look for special risk factors  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Any reason to think this client will be difficult?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How certain are we this client won’t be difficult? </a:t>
            </a:r>
          </a:p>
          <a:p>
            <a:endParaRPr lang="en-AU" sz="1800" dirty="0"/>
          </a:p>
          <a:p>
            <a:r>
              <a:rPr lang="en-AU" sz="2000" dirty="0"/>
              <a:t>Ask questions and collect information sufficient to make an informed intake decision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Prompts in instruction sheets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Sign off that ‘degree of difficulty’ has been considered  </a:t>
            </a:r>
          </a:p>
          <a:p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3.1 Assess ‘degree of difficulty’ of all new clients</a:t>
            </a:r>
          </a:p>
        </p:txBody>
      </p:sp>
    </p:spTree>
    <p:extLst>
      <p:ext uri="{BB962C8B-B14F-4D97-AF65-F5344CB8AC3E}">
        <p14:creationId xmlns:p14="http://schemas.microsoft.com/office/powerpoint/2010/main" val="8697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No exceptions!!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776D54-F8F3-45EB-B694-B4A38B01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86" y="1074612"/>
            <a:ext cx="5891237" cy="442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412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No ‘cab rank’ rule for solicitors but consider: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Unlawful discrimination (in fact or perception)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Moral duty to accept 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>
                <a:solidFill>
                  <a:schemeClr val="tx2"/>
                </a:solidFill>
              </a:rPr>
              <a:t>“Are we the right lawyers for you?”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Help clients screen themselves out</a:t>
            </a:r>
          </a:p>
          <a:p>
            <a:br>
              <a:rPr lang="en-AU" sz="1800" dirty="0"/>
            </a:br>
            <a:r>
              <a:rPr lang="en-AU" sz="2000" dirty="0"/>
              <a:t>Be tactful in communicating decline decisions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Reputational risk from mishandling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Potential referrals from good handling 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3.2 Say ‘no’ nicely – and legally and ethically</a:t>
            </a:r>
          </a:p>
        </p:txBody>
      </p:sp>
    </p:spTree>
    <p:extLst>
      <p:ext uri="{BB962C8B-B14F-4D97-AF65-F5344CB8AC3E}">
        <p14:creationId xmlns:p14="http://schemas.microsoft.com/office/powerpoint/2010/main" val="30257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3.3 Do what you know you should be doing </a:t>
            </a:r>
            <a:br>
              <a:rPr lang="en-AU" sz="2400" dirty="0"/>
            </a:br>
            <a:r>
              <a:rPr lang="en-AU" sz="2400" dirty="0"/>
              <a:t>Basics could save you if client is difficult later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0C36A-E2CF-4650-AB99-F40A622E799D}"/>
              </a:ext>
            </a:extLst>
          </p:cNvPr>
          <p:cNvSpPr txBox="1">
            <a:spLocks/>
          </p:cNvSpPr>
          <p:nvPr/>
        </p:nvSpPr>
        <p:spPr>
          <a:xfrm>
            <a:off x="950495" y="1405040"/>
            <a:ext cx="4038600" cy="4285897"/>
          </a:xfrm>
          <a:prstGeom prst="rect">
            <a:avLst/>
          </a:prstGeom>
        </p:spPr>
        <p:txBody>
          <a:bodyPr vert="horz" lIns="144000" tIns="50400" rIns="91440" bIns="45720" rtlCol="0">
            <a:normAutofit/>
          </a:bodyPr>
          <a:lstStyle>
            <a:lvl1pPr marL="266700" indent="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 typeface="Arial" panose="020B0604020202020204" pitchFamily="34" charset="0"/>
              <a:buChar char="•"/>
            </a:pPr>
            <a:r>
              <a:rPr lang="en-AU" sz="1800" dirty="0"/>
              <a:t>Who is/not client?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AU" sz="1800" dirty="0"/>
              <a:t>Scope/exclusions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AU" sz="1800" dirty="0"/>
              <a:t>Fee disclosure and  accurate estimates 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AU" sz="1800" dirty="0"/>
              <a:t>Costs agreement or engagement letter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AU" sz="1800" dirty="0"/>
              <a:t>Informed consent to conflicts 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AU" sz="1800" dirty="0"/>
              <a:t>Money on account </a:t>
            </a:r>
          </a:p>
          <a:p>
            <a:pPr marL="514350" indent="-457200"/>
            <a:endParaRPr lang="en-AU" dirty="0"/>
          </a:p>
          <a:p>
            <a:pPr marL="514350" indent="-457200"/>
            <a:endParaRPr lang="en-AU" dirty="0"/>
          </a:p>
          <a:p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B58761F-F9D8-4040-B73D-80BFA3BDED7D}"/>
              </a:ext>
            </a:extLst>
          </p:cNvPr>
          <p:cNvSpPr txBox="1">
            <a:spLocks/>
          </p:cNvSpPr>
          <p:nvPr/>
        </p:nvSpPr>
        <p:spPr>
          <a:xfrm>
            <a:off x="6207535" y="1405041"/>
            <a:ext cx="4038600" cy="42858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/>
            <a:r>
              <a:rPr lang="en-AU" sz="1800" dirty="0"/>
              <a:t>Detailed instructions</a:t>
            </a:r>
          </a:p>
          <a:p>
            <a:pPr marL="514350" indent="-457200"/>
            <a:r>
              <a:rPr lang="en-AU" sz="1800" dirty="0"/>
              <a:t>Explain legal process</a:t>
            </a:r>
          </a:p>
          <a:p>
            <a:pPr marL="514350" indent="-457200"/>
            <a:r>
              <a:rPr lang="en-AU" sz="1800" dirty="0"/>
              <a:t>Keep client updated </a:t>
            </a:r>
          </a:p>
          <a:p>
            <a:pPr marL="514350" indent="-457200"/>
            <a:r>
              <a:rPr lang="en-AU" sz="1800" dirty="0"/>
              <a:t>Keep matter moving </a:t>
            </a:r>
          </a:p>
          <a:p>
            <a:pPr marL="514350" indent="-457200"/>
            <a:r>
              <a:rPr lang="en-AU" sz="1800" dirty="0"/>
              <a:t>Keep good records </a:t>
            </a:r>
          </a:p>
          <a:p>
            <a:pPr marL="514350" indent="-457200"/>
            <a:r>
              <a:rPr lang="en-AU" sz="1800" dirty="0"/>
              <a:t>Interim billing </a:t>
            </a:r>
          </a:p>
          <a:p>
            <a:pPr marL="514350" indent="-457200"/>
            <a:r>
              <a:rPr lang="en-AU" sz="1800" dirty="0"/>
              <a:t>Prompt billing </a:t>
            </a:r>
          </a:p>
          <a:p>
            <a:pPr marL="514350" indent="-457200"/>
            <a:r>
              <a:rPr lang="en-AU" sz="1800" dirty="0"/>
              <a:t>Check satisfaction </a:t>
            </a:r>
          </a:p>
          <a:p>
            <a:pPr marL="57150" indent="0">
              <a:buFont typeface="Arial"/>
              <a:buNone/>
            </a:pP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0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46A498-FC7D-485B-BF2C-9399BB2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173" y="146008"/>
            <a:ext cx="8103400" cy="753572"/>
          </a:xfrm>
        </p:spPr>
        <p:txBody>
          <a:bodyPr/>
          <a:lstStyle/>
          <a:p>
            <a:r>
              <a:rPr lang="en-AU" sz="2400" dirty="0"/>
              <a:t>Session Aim and Outline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D3FE96-0384-431C-83B4-96F0F00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21" y="1114240"/>
            <a:ext cx="10889028" cy="46668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AU" sz="2000" dirty="0"/>
              <a:t>Aim: </a:t>
            </a:r>
            <a:br>
              <a:rPr lang="en-AU" sz="2000" dirty="0"/>
            </a:br>
            <a:br>
              <a:rPr lang="en-AU" sz="2000" dirty="0"/>
            </a:br>
            <a:r>
              <a:rPr lang="en-AU" sz="2000" dirty="0"/>
              <a:t>To better recognise ‘difficult’ clients and deal with them more effectively to reduce risk of claims, stress and breach of ethical obligations</a:t>
            </a:r>
            <a:br>
              <a:rPr lang="en-AU" sz="2000" dirty="0"/>
            </a:br>
            <a:br>
              <a:rPr lang="en-AU" sz="2000" dirty="0"/>
            </a:br>
            <a:endParaRPr lang="en-AU" sz="2000" dirty="0"/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CB169-47E1-4F10-884B-55224A0BBF76}"/>
              </a:ext>
            </a:extLst>
          </p:cNvPr>
          <p:cNvSpPr txBox="1"/>
          <p:nvPr/>
        </p:nvSpPr>
        <p:spPr>
          <a:xfrm>
            <a:off x="763021" y="2823882"/>
            <a:ext cx="10889028" cy="216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>
              <a:lnSpc>
                <a:spcPct val="114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Outline: 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A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1. 	What are ‘difficult’ clients and how they are risky and ethically challenging 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2. 	Four degrees of difficulty  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3. 	Ten practical strategies  </a:t>
            </a:r>
            <a:b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4. 	Summing up </a:t>
            </a:r>
          </a:p>
        </p:txBody>
      </p:sp>
    </p:spTree>
    <p:extLst>
      <p:ext uri="{BB962C8B-B14F-4D97-AF65-F5344CB8AC3E}">
        <p14:creationId xmlns:p14="http://schemas.microsoft.com/office/powerpoint/2010/main" val="8140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3.4 Extra safeguards for ‘tough customers’ </a:t>
            </a:r>
            <a:br>
              <a:rPr lang="en-AU" sz="2400" dirty="0"/>
            </a:br>
            <a:r>
              <a:rPr lang="en-AU" sz="2400" dirty="0"/>
              <a:t>Start how you mean to finish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3FA0DF-640B-4A94-B89C-934F3537B708}"/>
              </a:ext>
            </a:extLst>
          </p:cNvPr>
          <p:cNvSpPr txBox="1">
            <a:spLocks/>
          </p:cNvSpPr>
          <p:nvPr/>
        </p:nvSpPr>
        <p:spPr>
          <a:xfrm>
            <a:off x="926431" y="1137063"/>
            <a:ext cx="4535906" cy="4743620"/>
          </a:xfrm>
          <a:prstGeom prst="rect">
            <a:avLst/>
          </a:prstGeom>
        </p:spPr>
        <p:txBody>
          <a:bodyPr vert="horz" lIns="144000" tIns="50400" rIns="91440" bIns="45720" rtlCol="0">
            <a:normAutofit fontScale="92500" lnSpcReduction="10000"/>
          </a:bodyPr>
          <a:lstStyle>
            <a:lvl1pPr marL="266700" indent="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Check expectations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Push back at outset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Don’t over-promise </a:t>
            </a:r>
            <a:br>
              <a:rPr lang="en-AU" sz="1800" dirty="0"/>
            </a:br>
            <a:endParaRPr lang="en-AU" sz="1800" dirty="0"/>
          </a:p>
          <a:p>
            <a:r>
              <a:rPr lang="en-AU" sz="2000" dirty="0"/>
              <a:t>Set boundaries </a:t>
            </a:r>
            <a:r>
              <a:rPr lang="en-AU" sz="2000" dirty="0" err="1"/>
              <a:t>eg</a:t>
            </a:r>
            <a:r>
              <a:rPr lang="en-AU" sz="2000" dirty="0"/>
              <a:t>: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Availability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Communication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Co-operation</a:t>
            </a:r>
            <a:br>
              <a:rPr lang="en-AU" sz="1800" dirty="0"/>
            </a:br>
            <a:endParaRPr lang="en-AU" sz="1800" dirty="0"/>
          </a:p>
          <a:p>
            <a:r>
              <a:rPr lang="en-AU" sz="2000" dirty="0"/>
              <a:t>Price appropriately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Premium must be justified </a:t>
            </a:r>
          </a:p>
          <a:p>
            <a:endParaRPr lang="en-AU" sz="3100" dirty="0"/>
          </a:p>
          <a:p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37686E-C7C5-41EF-859E-0610E441A55D}"/>
              </a:ext>
            </a:extLst>
          </p:cNvPr>
          <p:cNvSpPr txBox="1">
            <a:spLocks/>
          </p:cNvSpPr>
          <p:nvPr/>
        </p:nvSpPr>
        <p:spPr>
          <a:xfrm>
            <a:off x="6207535" y="1137064"/>
            <a:ext cx="4555957" cy="4421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Allow more time</a:t>
            </a:r>
          </a:p>
          <a:p>
            <a:r>
              <a:rPr lang="en-AU" sz="1800" dirty="0"/>
              <a:t>Communications </a:t>
            </a:r>
          </a:p>
          <a:p>
            <a:r>
              <a:rPr lang="en-AU" sz="1800" dirty="0"/>
              <a:t>Supervision </a:t>
            </a:r>
            <a:br>
              <a:rPr lang="en-AU" sz="1800" dirty="0"/>
            </a:br>
            <a:endParaRPr lang="en-AU" sz="1800" dirty="0"/>
          </a:p>
          <a:p>
            <a:pPr marL="0" indent="0">
              <a:buNone/>
            </a:pPr>
            <a:r>
              <a:rPr lang="en-AU" dirty="0"/>
              <a:t>More defensive records</a:t>
            </a:r>
          </a:p>
          <a:p>
            <a:r>
              <a:rPr lang="en-AU" sz="1800" dirty="0"/>
              <a:t>Signed costs agreement/letter</a:t>
            </a:r>
          </a:p>
          <a:p>
            <a:r>
              <a:rPr lang="en-AU" sz="1800" dirty="0"/>
              <a:t>Written instructions</a:t>
            </a:r>
          </a:p>
          <a:p>
            <a:r>
              <a:rPr lang="en-AU" sz="1800" dirty="0"/>
              <a:t>Witness/note taker</a:t>
            </a:r>
          </a:p>
          <a:p>
            <a:r>
              <a:rPr lang="en-AU" sz="1800" dirty="0"/>
              <a:t>Confirmations</a:t>
            </a:r>
          </a:p>
          <a:p>
            <a:pPr marL="0" indent="0">
              <a:buFont typeface="Arial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61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330808"/>
            <a:ext cx="10889028" cy="4666800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>
                <a:solidFill>
                  <a:schemeClr val="tx2"/>
                </a:solidFill>
              </a:rPr>
              <a:t>“How is relationship with (with client)?”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Staff may not speak up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Proper supervision not corridor conversations 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>
                <a:solidFill>
                  <a:schemeClr val="tx2"/>
                </a:solidFill>
              </a:rPr>
              <a:t>“I’d like to talk about our relationship …”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900" dirty="0"/>
              <a:t>“Are we meeting your expectations?”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900" dirty="0"/>
              <a:t>“You seem upset. Is there something we should talk about?”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900" dirty="0"/>
              <a:t>“I am concerned about … (situation/specific behaviour) and would like to know how you see things working out”</a:t>
            </a:r>
          </a:p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3.5 Check safeguards are working</a:t>
            </a:r>
            <a:br>
              <a:rPr lang="en-AU" sz="2400" dirty="0"/>
            </a:br>
            <a:r>
              <a:rPr lang="en-AU" sz="2400" dirty="0"/>
              <a:t>Seek feedback from staff and clients</a:t>
            </a:r>
          </a:p>
        </p:txBody>
      </p:sp>
    </p:spTree>
    <p:extLst>
      <p:ext uri="{BB962C8B-B14F-4D97-AF65-F5344CB8AC3E}">
        <p14:creationId xmlns:p14="http://schemas.microsoft.com/office/powerpoint/2010/main" val="36530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298" y="1114239"/>
            <a:ext cx="10889028" cy="4191687"/>
          </a:xfrm>
        </p:spPr>
        <p:txBody>
          <a:bodyPr/>
          <a:lstStyle/>
          <a:p>
            <a:r>
              <a:rPr lang="en-AU" sz="2000" dirty="0"/>
              <a:t>Bring difficult behaviour into the open and agree action. Be specific, positive, clear, non-judgmental about what you need the client to do (or stop doing) and the consequences.      </a:t>
            </a:r>
            <a:br>
              <a:rPr lang="en-AU" sz="2000" dirty="0"/>
            </a:br>
            <a:endParaRPr lang="en-AU" sz="2000" dirty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“It seems you have a different view. Let me explain. I can make suggestions for you … these are your options … one option for you is …”</a:t>
            </a:r>
            <a:br>
              <a:rPr lang="en-AU" sz="1800" dirty="0"/>
            </a:br>
            <a:endParaRPr lang="en-AU" sz="1800" dirty="0"/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“I am on your side. For me to help  I need you to … (do task or stop unacceptable behaviour). If you cannot (do/stop) then the consequences for (your matter/our relationship) will be …”   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3.6 Stand your ground, reinforce boundaries and limit the number of ‘second chances’</a:t>
            </a:r>
          </a:p>
        </p:txBody>
      </p:sp>
    </p:spTree>
    <p:extLst>
      <p:ext uri="{BB962C8B-B14F-4D97-AF65-F5344CB8AC3E}">
        <p14:creationId xmlns:p14="http://schemas.microsoft.com/office/powerpoint/2010/main" val="6963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Learn to recognise the signs of impending Amygdala highjack – in yourself and others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3.7 Keep your cool. Practise professional detachment</a:t>
            </a:r>
          </a:p>
        </p:txBody>
      </p:sp>
      <p:pic>
        <p:nvPicPr>
          <p:cNvPr id="2050" name="Picture 2" descr="Image result for low emotion high emotion">
            <a:extLst>
              <a:ext uri="{FF2B5EF4-FFF2-40B4-BE49-F238E27FC236}">
                <a16:creationId xmlns:a16="http://schemas.microsoft.com/office/drawing/2014/main" id="{5A86C0EA-9C5A-4F61-B760-9293C06F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02" y="2420468"/>
            <a:ext cx="5211434" cy="26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/>
              <a:t>Stay calm, be professional, don’t take it personally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/>
              <a:t>Control your inner dialogue and body language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/>
              <a:t>Show you care. Be attentive, empathic, respectful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/>
              <a:t>Reengage rational brain with factual Q&amp;A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/>
              <a:t>Refocus attention on steps, goals, benefits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/>
              <a:t>Walk it off, take a break, reschedule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2"/>
                </a:solidFill>
              </a:rPr>
              <a:t>Be safe. Do not accept or tolerate abusive or aggressive behaviour </a:t>
            </a:r>
          </a:p>
          <a:p>
            <a:pPr>
              <a:spcBef>
                <a:spcPts val="2400"/>
              </a:spcBef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3.7 Keep your cool – how to deal with (a client’s) high emotion</a:t>
            </a:r>
          </a:p>
        </p:txBody>
      </p:sp>
    </p:spTree>
    <p:extLst>
      <p:ext uri="{BB962C8B-B14F-4D97-AF65-F5344CB8AC3E}">
        <p14:creationId xmlns:p14="http://schemas.microsoft.com/office/powerpoint/2010/main" val="3685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226498"/>
            <a:ext cx="10889028" cy="3963086"/>
          </a:xfrm>
        </p:spPr>
        <p:txBody>
          <a:bodyPr/>
          <a:lstStyle/>
          <a:p>
            <a:r>
              <a:rPr lang="en-AU" sz="2000" dirty="0"/>
              <a:t>Truly client focused?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Trustworthy?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Easy to deal with? 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/>
              <a:t>Able to take criticism?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Willing to apologise?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Willing to change? 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3.8 Check you’re not being a difficult lawyer</a:t>
            </a:r>
            <a:br>
              <a:rPr lang="en-AU" sz="2400" dirty="0"/>
            </a:br>
            <a:r>
              <a:rPr lang="en-AU" sz="2400" dirty="0"/>
              <a:t>Be honest about it – a difficult client may have a valid gripe</a:t>
            </a:r>
          </a:p>
        </p:txBody>
      </p:sp>
      <p:pic>
        <p:nvPicPr>
          <p:cNvPr id="5" name="Picture 3" descr="C:\Users\Ronwyn\AppData\Local\Microsoft\Windows\INetCache\IE\XG44CCQM\om-searching[1].jpg">
            <a:extLst>
              <a:ext uri="{FF2B5EF4-FFF2-40B4-BE49-F238E27FC236}">
                <a16:creationId xmlns:a16="http://schemas.microsoft.com/office/drawing/2014/main" id="{8995F560-3788-4C3E-8486-F08D93FE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90" y="1939941"/>
            <a:ext cx="2536200" cy="253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226498"/>
            <a:ext cx="11186932" cy="396308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“Some cause happiness wherever they go.. Others whenever they go!”</a:t>
            </a:r>
            <a:br>
              <a:rPr lang="en-AU" sz="2000" dirty="0"/>
            </a:br>
            <a:r>
              <a:rPr lang="en-AU" sz="1800" dirty="0"/>
              <a:t>(Oscar Wilde, Duchess of Padua)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3.9 Terminate ethically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AACAC982-304C-4692-96F6-9B2DAA7A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62" y="2714344"/>
            <a:ext cx="3459255" cy="26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3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318777"/>
            <a:ext cx="10889028" cy="4666800"/>
          </a:xfrm>
        </p:spPr>
        <p:txBody>
          <a:bodyPr>
            <a:normAutofit/>
          </a:bodyPr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Client terminates (r13.1.2) </a:t>
            </a:r>
            <a:br>
              <a:rPr lang="en-AU" sz="1800" dirty="0"/>
            </a:br>
            <a:endParaRPr lang="en-AU" sz="1800" dirty="0"/>
          </a:p>
          <a:p>
            <a:r>
              <a:rPr lang="en-AU" sz="2000" dirty="0">
                <a:solidFill>
                  <a:schemeClr val="tx2"/>
                </a:solidFill>
              </a:rPr>
              <a:t>“Am I still the right lawyer for you?”</a:t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Mutual agreement (r13.1.1)</a:t>
            </a:r>
            <a:br>
              <a:rPr lang="en-AU" sz="1800" dirty="0"/>
            </a:br>
            <a:endParaRPr lang="en-AU" sz="1800" dirty="0"/>
          </a:p>
          <a:p>
            <a:r>
              <a:rPr lang="en-AU" sz="2000" dirty="0">
                <a:solidFill>
                  <a:schemeClr val="tx2"/>
                </a:solidFill>
              </a:rPr>
              <a:t>“Should we agree you’ll find another lawyer?” </a:t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Lawyer terminates for just cause and on reasonable notice (r13.1.3)</a:t>
            </a:r>
            <a:br>
              <a:rPr lang="en-AU" sz="1800" dirty="0"/>
            </a:br>
            <a:endParaRPr lang="en-AU" sz="1800" dirty="0"/>
          </a:p>
          <a:p>
            <a:r>
              <a:rPr lang="en-AU" sz="2000" dirty="0">
                <a:solidFill>
                  <a:schemeClr val="tx2"/>
                </a:solidFill>
              </a:rPr>
              <a:t>“I need you to find another lawyer”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3.9 Terminate ethically – ASCR Rule 13 </a:t>
            </a:r>
            <a:br>
              <a:rPr lang="en-AU" sz="2400" dirty="0"/>
            </a:br>
            <a:r>
              <a:rPr lang="en-AU" sz="2400" dirty="0"/>
              <a:t>Exceptions to duty to complete the work </a:t>
            </a:r>
          </a:p>
        </p:txBody>
      </p:sp>
    </p:spTree>
    <p:extLst>
      <p:ext uri="{BB962C8B-B14F-4D97-AF65-F5344CB8AC3E}">
        <p14:creationId xmlns:p14="http://schemas.microsoft.com/office/powerpoint/2010/main" val="42004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Consider legal, ethical, client and firm impacts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Termination clauses in terms of retainer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Just grounds, reasonable notice, special considerations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Work to be completed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Disengagement letter and final bill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Handover of file and documents. Lien or not?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Risk of negligence allegations if may sue for fees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Who will deliver the news, when and how?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Effective termination requires careful thought and preparation to reduce risk of harm to client and firm </a:t>
            </a:r>
          </a:p>
        </p:txBody>
      </p:sp>
    </p:spTree>
    <p:extLst>
      <p:ext uri="{BB962C8B-B14F-4D97-AF65-F5344CB8AC3E}">
        <p14:creationId xmlns:p14="http://schemas.microsoft.com/office/powerpoint/2010/main" val="21489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Develop and practise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Professional detachment and resilience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Positive mindset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Sense of self confidence, self worth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Capacity to ‘disagree well’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Relaxation and mindfulness </a:t>
            </a:r>
          </a:p>
          <a:p>
            <a:r>
              <a:rPr lang="en-AU" sz="2000" dirty="0"/>
              <a:t>Share the load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‘Only one sleepless night then talk to someone’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3.10 Look after yourself </a:t>
            </a:r>
            <a:br>
              <a:rPr lang="en-AU" sz="2400" dirty="0"/>
            </a:br>
            <a:r>
              <a:rPr lang="en-AU" sz="2400" dirty="0"/>
              <a:t>Self care allows you to better care for others</a:t>
            </a:r>
          </a:p>
        </p:txBody>
      </p:sp>
      <p:pic>
        <p:nvPicPr>
          <p:cNvPr id="4098" name="Picture 2" descr="http://venturefizz.com/sites/venturefizz.com/files/u24056/2.jpg">
            <a:extLst>
              <a:ext uri="{FF2B5EF4-FFF2-40B4-BE49-F238E27FC236}">
                <a16:creationId xmlns:a16="http://schemas.microsoft.com/office/drawing/2014/main" id="{BA6B625C-E901-4365-954E-82D99A35C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"/>
          <a:stretch/>
        </p:blipFill>
        <p:spPr bwMode="auto">
          <a:xfrm>
            <a:off x="8379275" y="1524001"/>
            <a:ext cx="2638350" cy="35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Hard to help, please, like or do your best for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Think, react, behave counterproductively both to their own interests including     relationship with you</a:t>
            </a:r>
            <a:br>
              <a:rPr lang="en-AU" sz="1400" dirty="0"/>
            </a:br>
            <a:endParaRPr lang="en-AU" sz="1400" dirty="0"/>
          </a:p>
          <a:p>
            <a:r>
              <a:rPr lang="en-AU" sz="2000" dirty="0"/>
              <a:t>Relationship unrewarding for you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Professionally, financially, personally</a:t>
            </a:r>
          </a:p>
          <a:p>
            <a:pPr marL="609600" indent="-342900">
              <a:buFontTx/>
              <a:buChar char="-"/>
            </a:pPr>
            <a:endParaRPr lang="en-AU" sz="2000" dirty="0"/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1. What are ‘difficult’ clients?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6CAFEB-C33D-437B-A6DF-EB5B383B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28" y="4265869"/>
            <a:ext cx="14208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4. Summing up practical strategies </a:t>
            </a:r>
            <a:br>
              <a:rPr lang="en-AU" sz="2400" dirty="0"/>
            </a:br>
            <a:r>
              <a:rPr lang="en-AU" sz="2400" dirty="0"/>
              <a:t>Decision tree to help screen, manage, terminate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7DD898-D630-4B91-BBA2-4EB0CF156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 bwMode="auto">
          <a:xfrm>
            <a:off x="3921390" y="1026184"/>
            <a:ext cx="4572289" cy="48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2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/>
              <a:t>Any insights?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Who are difficult clients for you and why?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Risks and ethical exposures posed by your difficult clients ? </a:t>
            </a:r>
            <a:br>
              <a:rPr lang="en-AU" sz="2000" dirty="0"/>
            </a:br>
            <a:r>
              <a:rPr lang="en-AU" sz="2000" dirty="0"/>
              <a:t> </a:t>
            </a:r>
          </a:p>
          <a:p>
            <a:r>
              <a:rPr lang="en-AU" sz="2000" dirty="0"/>
              <a:t>Actions you can take to strengthen your approach?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Processes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Skills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Attitudes  </a:t>
            </a:r>
          </a:p>
          <a:p>
            <a:pPr>
              <a:spcBef>
                <a:spcPts val="2400"/>
              </a:spcBef>
            </a:pPr>
            <a:r>
              <a:rPr lang="en-AU" sz="2800" dirty="0">
                <a:solidFill>
                  <a:schemeClr val="tx2"/>
                </a:solidFill>
              </a:rPr>
              <a:t>Safe practice!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Last word – what are you taking away from today?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69B72B-922F-4493-98C5-E89F5CC6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3" y="2788774"/>
            <a:ext cx="3181086" cy="25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0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n-AU" sz="1800" dirty="0"/>
              <a:t>Dealing with difficult clients. Carol Curtis 2004</a:t>
            </a:r>
          </a:p>
          <a:p>
            <a:pPr marL="0"/>
            <a:r>
              <a:rPr lang="en-AU" sz="1800" dirty="0">
                <a:hlinkClick r:id="rId3"/>
              </a:rPr>
              <a:t>https://www.lawpro.ca/LawPRO/DifficultClients.pdf</a:t>
            </a:r>
            <a:br>
              <a:rPr lang="en-AU" sz="1800" dirty="0"/>
            </a:br>
            <a:endParaRPr lang="en-AU" sz="1800" dirty="0"/>
          </a:p>
          <a:p>
            <a:pPr marL="0"/>
            <a:r>
              <a:rPr lang="en-AU" sz="1800" dirty="0"/>
              <a:t>HBR The Secret to Dealing With Difficult People: It’s About You - Tony Schwartz  October 12, 2011 </a:t>
            </a:r>
            <a:r>
              <a:rPr lang="en-AU" sz="1800" dirty="0">
                <a:hlinkClick r:id="rId4"/>
              </a:rPr>
              <a:t>https://hbr.org/2011/10/the-secret-to-dealing-with-dif.html</a:t>
            </a:r>
            <a:br>
              <a:rPr lang="en-AU" sz="1800" dirty="0"/>
            </a:br>
            <a:endParaRPr lang="en-AU" sz="1800" dirty="0"/>
          </a:p>
          <a:p>
            <a:pPr marL="0"/>
            <a:r>
              <a:rPr lang="en-AU" sz="1800" dirty="0"/>
              <a:t>Is Professional Detachment Good or Bad? - </a:t>
            </a:r>
            <a:r>
              <a:rPr lang="en-AU" sz="1800" u="sng" dirty="0">
                <a:solidFill>
                  <a:schemeClr val="bg2"/>
                </a:solidFill>
                <a:hlinkClick r:id="rId5"/>
              </a:rPr>
              <a:t>Andy </a:t>
            </a:r>
            <a:r>
              <a:rPr lang="en-AU" sz="1800" u="sng" dirty="0" err="1">
                <a:solidFill>
                  <a:schemeClr val="bg2"/>
                </a:solidFill>
                <a:hlinkClick r:id="rId5"/>
              </a:rPr>
              <a:t>Mergendahl</a:t>
            </a:r>
            <a:r>
              <a:rPr lang="en-AU" sz="1800" dirty="0">
                <a:solidFill>
                  <a:schemeClr val="bg2"/>
                </a:solidFill>
              </a:rPr>
              <a:t> </a:t>
            </a:r>
            <a:r>
              <a:rPr lang="en-AU" sz="1800" dirty="0"/>
              <a:t>on August 9th, 2012</a:t>
            </a:r>
          </a:p>
          <a:p>
            <a:pPr marL="0"/>
            <a:r>
              <a:rPr lang="en-AU" sz="1800" dirty="0">
                <a:solidFill>
                  <a:schemeClr val="bg2"/>
                </a:solidFill>
              </a:rPr>
              <a:t> </a:t>
            </a:r>
            <a:r>
              <a:rPr lang="en-AU" sz="1800" dirty="0">
                <a:hlinkClick r:id="rId6"/>
              </a:rPr>
              <a:t>https://lawyerist.com/is-professional-detachment-good-or-bad/</a:t>
            </a:r>
            <a:br>
              <a:rPr lang="en-AU" sz="1800" dirty="0"/>
            </a:br>
            <a:endParaRPr lang="en-AU" sz="1800" dirty="0"/>
          </a:p>
          <a:p>
            <a:pPr marL="0"/>
            <a:r>
              <a:rPr lang="en-AU" sz="1800" dirty="0"/>
              <a:t>How to repel the wrong kind of client</a:t>
            </a:r>
          </a:p>
          <a:p>
            <a:pPr marL="0"/>
            <a:r>
              <a:rPr lang="en-AU" sz="1800" dirty="0">
                <a:hlinkClick r:id="rId7"/>
              </a:rPr>
              <a:t>https://www.legalfutures.co.uk/latest-news/design-your-website-to-repel-wrong-kind-of-client</a:t>
            </a:r>
            <a:endParaRPr lang="en-AU" sz="18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References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183677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/>
            <a:r>
              <a:rPr lang="en-AU" sz="1800" dirty="0"/>
              <a:t>It's All YOUR Fault! 12 Tips for Managing High Conflict People by Bill Eddy Published on August 17, 2015  (Book and various blog posts in Psychology Today) </a:t>
            </a:r>
          </a:p>
          <a:p>
            <a:pPr marL="0"/>
            <a:r>
              <a:rPr lang="en-AU" sz="1800" dirty="0">
                <a:hlinkClick r:id="rId3"/>
              </a:rPr>
              <a:t>https://www.psychologytoday.com/au/blog/5-types-people-who-can-ruin-your-life/201710/4-biggest-mistakes-high-conflict-personalities</a:t>
            </a:r>
            <a:br>
              <a:rPr lang="en-AU" sz="1800" dirty="0"/>
            </a:br>
            <a:endParaRPr lang="en-AU" sz="1800" dirty="0"/>
          </a:p>
          <a:p>
            <a:pPr marL="0"/>
            <a:r>
              <a:rPr lang="en-AU" sz="1800" dirty="0">
                <a:hlinkClick r:id="rId4"/>
              </a:rPr>
              <a:t>https://www.psychologytoday.com/au/blog/5-types-people-who-can-ruin-your-life/201711/how-quickly-spot-high-conflict-people</a:t>
            </a:r>
            <a:endParaRPr lang="en-AU" sz="1800" dirty="0"/>
          </a:p>
          <a:p>
            <a:pPr marL="0"/>
            <a:br>
              <a:rPr lang="en-AU" sz="1800" dirty="0"/>
            </a:br>
            <a:r>
              <a:rPr lang="en-AU" sz="1800" dirty="0"/>
              <a:t>Capacity Guidelines 2018 </a:t>
            </a:r>
            <a:r>
              <a:rPr lang="en-AU" sz="1800" dirty="0">
                <a:hlinkClick r:id="rId5"/>
              </a:rPr>
              <a:t>https://www.liv.asn.au/getattachment/Professional-Practice/Areas-of-Law/Elder-Law/Resources/20180125_LIVCapacityGuideToolkit_ConciseEd-PDF.pdf.aspx</a:t>
            </a:r>
            <a:endParaRPr lang="en-AU" sz="1800" dirty="0"/>
          </a:p>
          <a:p>
            <a:pPr marL="0"/>
            <a:br>
              <a:rPr lang="en-AU" sz="1800" dirty="0"/>
            </a:br>
            <a:r>
              <a:rPr lang="en-AU" sz="1800" dirty="0"/>
              <a:t>Cab rank rule </a:t>
            </a:r>
            <a:r>
              <a:rPr lang="en-AU" sz="1800" dirty="0">
                <a:hlinkClick r:id="rId6"/>
              </a:rPr>
              <a:t>http://www.qls.com.au/Knowledge_centre/Ethics/Resources/Client_instructions_and_capacity/Does_the_cab-rank_rule_apply_to_solicitors</a:t>
            </a:r>
            <a:endParaRPr lang="en-AU" sz="1800" dirty="0"/>
          </a:p>
          <a:p>
            <a:pPr marL="0"/>
            <a:endParaRPr lang="en-AU" sz="1800" dirty="0"/>
          </a:p>
          <a:p>
            <a:pPr marL="0"/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References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68154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030772"/>
            <a:ext cx="10889028" cy="5874698"/>
          </a:xfrm>
        </p:spPr>
        <p:txBody>
          <a:bodyPr>
            <a:normAutofit/>
          </a:bodyPr>
          <a:lstStyle/>
          <a:p>
            <a:pPr marL="0"/>
            <a:r>
              <a:rPr lang="en-AU" sz="2000" dirty="0"/>
              <a:t>Australian Solicitors Conduct Rules and Commentary (See websites of Law Council of Australia and LIV) </a:t>
            </a:r>
          </a:p>
          <a:p>
            <a:pPr marL="0"/>
            <a:r>
              <a:rPr lang="en-AU" sz="2000" dirty="0"/>
              <a:t>LPLC Working together roles and obligations client brochure</a:t>
            </a:r>
            <a:br>
              <a:rPr lang="en-AU" sz="2000" dirty="0"/>
            </a:br>
            <a:r>
              <a:rPr lang="en-AU" sz="2000" dirty="0">
                <a:hlinkClick r:id="rId3"/>
              </a:rPr>
              <a:t>https://lplc.com.au/client-resources/working-together-roles-obligations-client-brochure/</a:t>
            </a:r>
            <a:r>
              <a:rPr lang="en-AU" sz="2000" dirty="0"/>
              <a:t> </a:t>
            </a:r>
            <a:br>
              <a:rPr lang="en-AU" sz="2000" dirty="0"/>
            </a:br>
            <a:br>
              <a:rPr lang="en-AU" sz="2000" dirty="0"/>
            </a:br>
            <a:r>
              <a:rPr lang="en-AU" sz="2000" dirty="0"/>
              <a:t>Be clear as to grounds to terminate a retainer </a:t>
            </a:r>
            <a:br>
              <a:rPr lang="en-AU" sz="2000" dirty="0"/>
            </a:br>
            <a:r>
              <a:rPr lang="en-AU" sz="2000" dirty="0">
                <a:hlinkClick r:id="rId4"/>
              </a:rPr>
              <a:t>http://www.qls.com.au/Knowledge_centre/Ethics/Resources/Completion_or_termination_of_engagement/Be_clear_as_to_grounds_to_terminate_a_retainer</a:t>
            </a:r>
            <a:r>
              <a:rPr lang="en-AU" sz="2000" dirty="0"/>
              <a:t> </a:t>
            </a:r>
            <a:br>
              <a:rPr lang="en-AU" sz="2000" dirty="0"/>
            </a:br>
            <a:br>
              <a:rPr lang="en-AU" sz="2000" dirty="0"/>
            </a:br>
            <a:r>
              <a:rPr lang="en-AU" sz="2000" dirty="0"/>
              <a:t>Guidance statement No. 8 – Termination of a retainer </a:t>
            </a:r>
            <a:br>
              <a:rPr lang="en-AU" sz="2000" dirty="0"/>
            </a:br>
            <a:r>
              <a:rPr lang="en-AU" sz="2000" dirty="0">
                <a:hlinkClick r:id="rId5"/>
              </a:rPr>
              <a:t>http://www.qls.com.au/Knowledge_centre/Ethics/Guidance_Statements/Guidance_Statement_No_8_-_Termination_of_a_retainer</a:t>
            </a:r>
            <a:r>
              <a:rPr lang="en-AU" sz="2000" dirty="0"/>
              <a:t> 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References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478148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endParaRPr lang="en-AU" sz="2000" dirty="0"/>
          </a:p>
          <a:p>
            <a:r>
              <a:rPr lang="en-AU" dirty="0" err="1"/>
              <a:t>Ronwyn</a:t>
            </a:r>
            <a:r>
              <a:rPr lang="en-AU" dirty="0"/>
              <a:t> North </a:t>
            </a:r>
            <a:br>
              <a:rPr lang="en-AU" sz="2000" b="1" dirty="0"/>
            </a:br>
            <a:r>
              <a:rPr lang="en-AU" sz="2000" dirty="0"/>
              <a:t>Managing Director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/>
              <a:t>Streeton Consulting</a:t>
            </a:r>
            <a:br>
              <a:rPr lang="en-AU" sz="2000" dirty="0"/>
            </a:br>
            <a:r>
              <a:rPr lang="en-AU" sz="1800" dirty="0"/>
              <a:t>0414 696 551</a:t>
            </a:r>
            <a:br>
              <a:rPr lang="en-AU" sz="1800" dirty="0"/>
            </a:br>
            <a:br>
              <a:rPr lang="en-AU" sz="1800" dirty="0"/>
            </a:br>
            <a:r>
              <a:rPr lang="en-AU" sz="1800" dirty="0"/>
              <a:t>rjnorth@streetonconsulsting.com.au</a:t>
            </a:r>
          </a:p>
          <a:p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1654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Claims/complaints risk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</a:rPr>
              <a:t>‘I knew this client was trouble from the beginning’</a:t>
            </a:r>
            <a:endParaRPr lang="en-AU" sz="2000" dirty="0">
              <a:solidFill>
                <a:schemeClr val="tx2"/>
              </a:solidFill>
            </a:endParaRP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Failure to take extra safeguards or troubleshoot effectively</a:t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/>
              <a:t>Employer liability risk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Duty of care to provide a safe, equitable working environment</a:t>
            </a:r>
          </a:p>
          <a:p>
            <a:pPr marL="552450" indent="-285750">
              <a:buFont typeface="Arial" panose="020B0604020202020204" pitchFamily="34" charset="0"/>
              <a:buChar char="•"/>
            </a:pPr>
            <a:r>
              <a:rPr lang="en-AU" sz="1800" dirty="0"/>
              <a:t>Aggressive, abusive, harassing, bullying  behaviour can induce stress and psychological injury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‘Difficult’ clients are risky</a:t>
            </a:r>
          </a:p>
        </p:txBody>
      </p:sp>
    </p:spTree>
    <p:extLst>
      <p:ext uri="{BB962C8B-B14F-4D97-AF65-F5344CB8AC3E}">
        <p14:creationId xmlns:p14="http://schemas.microsoft.com/office/powerpoint/2010/main" val="6908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en-AU" sz="2000" dirty="0"/>
              <a:t>Difficult behaviour creates </a:t>
            </a:r>
            <a:r>
              <a:rPr lang="en-AU" sz="2000" dirty="0">
                <a:solidFill>
                  <a:schemeClr val="tx2"/>
                </a:solidFill>
              </a:rPr>
              <a:t>ethical strain</a:t>
            </a:r>
          </a:p>
          <a:p>
            <a:pPr marL="400050"/>
            <a:r>
              <a:rPr lang="en-AU" sz="2000" dirty="0"/>
              <a:t>Tempt or provoke you into compromising your legal or ethical duties </a:t>
            </a:r>
            <a:r>
              <a:rPr lang="en-AU" sz="2000" dirty="0" err="1"/>
              <a:t>eg</a:t>
            </a:r>
            <a:r>
              <a:rPr lang="en-AU" sz="2000" dirty="0"/>
              <a:t>: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AU" sz="1800" dirty="0"/>
              <a:t>Exceed or ignore instructions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AU" sz="1800" dirty="0"/>
              <a:t>Make questionable assertions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AU" sz="1800" dirty="0"/>
              <a:t>Write threatening letters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AU" sz="1800" dirty="0"/>
              <a:t>Tell white lies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AU" sz="1800" dirty="0"/>
              <a:t>Be discourteous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Difficult clients can be ethically challenging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8E61EE-E128-4ECF-A67E-A0A2D16C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68" y="2832526"/>
            <a:ext cx="32369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endParaRPr lang="en-AU" sz="2000" dirty="0">
              <a:solidFill>
                <a:schemeClr val="tx2"/>
              </a:solidFill>
            </a:endParaRP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021" y="662730"/>
            <a:ext cx="10889028" cy="451510"/>
          </a:xfrm>
        </p:spPr>
        <p:txBody>
          <a:bodyPr/>
          <a:lstStyle/>
          <a:p>
            <a:r>
              <a:rPr lang="en-AU" sz="2400" dirty="0"/>
              <a:t>Ethical strain – someone ends up in the mud </a:t>
            </a:r>
            <a:br>
              <a:rPr lang="en-AU" sz="2400" dirty="0"/>
            </a:br>
            <a:br>
              <a:rPr lang="en-AU" sz="2400" dirty="0"/>
            </a:b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sure it isn’t you!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6E3CDD-F37A-4A08-A3A8-E5D7F39F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50" y="2223082"/>
            <a:ext cx="7809969" cy="27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2. Four degrees of difficulty – most difficult for you?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F59633-1BA0-4A3D-8CEA-B93643607874}"/>
              </a:ext>
            </a:extLst>
          </p:cNvPr>
          <p:cNvGrpSpPr/>
          <p:nvPr/>
        </p:nvGrpSpPr>
        <p:grpSpPr>
          <a:xfrm>
            <a:off x="1604106" y="1133408"/>
            <a:ext cx="8221171" cy="4628464"/>
            <a:chOff x="619989" y="1475148"/>
            <a:chExt cx="8221171" cy="46284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0833CF-EB22-4454-90F4-FA54F0E48B4F}"/>
                </a:ext>
              </a:extLst>
            </p:cNvPr>
            <p:cNvGrpSpPr/>
            <p:nvPr/>
          </p:nvGrpSpPr>
          <p:grpSpPr>
            <a:xfrm>
              <a:off x="619989" y="1475148"/>
              <a:ext cx="8221171" cy="4628464"/>
              <a:chOff x="694492" y="1579568"/>
              <a:chExt cx="8221171" cy="462846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6405A26-B7DD-43F1-8701-817D90D03AD0}"/>
                  </a:ext>
                </a:extLst>
              </p:cNvPr>
              <p:cNvSpPr/>
              <p:nvPr/>
            </p:nvSpPr>
            <p:spPr>
              <a:xfrm>
                <a:off x="2699792" y="1697458"/>
                <a:ext cx="4510574" cy="451057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BFE6483-B17E-4587-9538-52DEAC8A7FEF}"/>
                  </a:ext>
                </a:extLst>
              </p:cNvPr>
              <p:cNvSpPr/>
              <p:nvPr/>
            </p:nvSpPr>
            <p:spPr>
              <a:xfrm>
                <a:off x="3498979" y="2492897"/>
                <a:ext cx="2874299" cy="287429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EA74BAB-296F-43A7-8259-01E5E100B307}"/>
                  </a:ext>
                </a:extLst>
              </p:cNvPr>
              <p:cNvSpPr/>
              <p:nvPr/>
            </p:nvSpPr>
            <p:spPr>
              <a:xfrm>
                <a:off x="4388725" y="3367982"/>
                <a:ext cx="1120803" cy="112080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750F72B-4F06-4F28-962A-E2622E3B1C8C}"/>
                  </a:ext>
                </a:extLst>
              </p:cNvPr>
              <p:cNvSpPr/>
              <p:nvPr/>
            </p:nvSpPr>
            <p:spPr>
              <a:xfrm>
                <a:off x="4280074" y="3239990"/>
                <a:ext cx="1346105" cy="134610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AA590F0-134B-461A-98C0-C6DDD2C78D32}"/>
                  </a:ext>
                </a:extLst>
              </p:cNvPr>
              <p:cNvSpPr/>
              <p:nvPr/>
            </p:nvSpPr>
            <p:spPr>
              <a:xfrm>
                <a:off x="7210366" y="2993602"/>
                <a:ext cx="1705297" cy="811844"/>
              </a:xfrm>
              <a:custGeom>
                <a:avLst/>
                <a:gdLst>
                  <a:gd name="connsiteX0" fmla="*/ 0 w 1705297"/>
                  <a:gd name="connsiteY0" fmla="*/ 0 h 811844"/>
                  <a:gd name="connsiteX1" fmla="*/ 1705297 w 1705297"/>
                  <a:gd name="connsiteY1" fmla="*/ 0 h 811844"/>
                  <a:gd name="connsiteX2" fmla="*/ 1705297 w 1705297"/>
                  <a:gd name="connsiteY2" fmla="*/ 811844 h 811844"/>
                  <a:gd name="connsiteX3" fmla="*/ 0 w 1705297"/>
                  <a:gd name="connsiteY3" fmla="*/ 811844 h 811844"/>
                  <a:gd name="connsiteX4" fmla="*/ 0 w 1705297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5297" h="811844">
                    <a:moveTo>
                      <a:pt x="0" y="0"/>
                    </a:moveTo>
                    <a:lnTo>
                      <a:pt x="1705297" y="0"/>
                    </a:lnTo>
                    <a:lnTo>
                      <a:pt x="1705297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Impaired </a:t>
                </a:r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587A8150-659A-498E-B5FF-81791038C872}"/>
                  </a:ext>
                </a:extLst>
              </p:cNvPr>
              <p:cNvSpPr/>
              <p:nvPr/>
            </p:nvSpPr>
            <p:spPr>
              <a:xfrm>
                <a:off x="696891" y="4180172"/>
                <a:ext cx="2751779" cy="811844"/>
              </a:xfrm>
              <a:custGeom>
                <a:avLst/>
                <a:gdLst>
                  <a:gd name="connsiteX0" fmla="*/ 0 w 2751779"/>
                  <a:gd name="connsiteY0" fmla="*/ 0 h 811844"/>
                  <a:gd name="connsiteX1" fmla="*/ 2751779 w 2751779"/>
                  <a:gd name="connsiteY1" fmla="*/ 0 h 811844"/>
                  <a:gd name="connsiteX2" fmla="*/ 2751779 w 2751779"/>
                  <a:gd name="connsiteY2" fmla="*/ 811844 h 811844"/>
                  <a:gd name="connsiteX3" fmla="*/ 0 w 2751779"/>
                  <a:gd name="connsiteY3" fmla="*/ 811844 h 811844"/>
                  <a:gd name="connsiteX4" fmla="*/ 0 w 2751779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1779" h="811844">
                    <a:moveTo>
                      <a:pt x="0" y="0"/>
                    </a:moveTo>
                    <a:lnTo>
                      <a:pt x="2751779" y="0"/>
                    </a:lnTo>
                    <a:lnTo>
                      <a:pt x="2751779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Tough </a:t>
                </a:r>
              </a:p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Customers </a:t>
                </a:r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476204E0-4834-4E2D-83CB-15939345EFDB}"/>
                  </a:ext>
                </a:extLst>
              </p:cNvPr>
              <p:cNvSpPr/>
              <p:nvPr/>
            </p:nvSpPr>
            <p:spPr>
              <a:xfrm>
                <a:off x="696891" y="3184368"/>
                <a:ext cx="2335210" cy="811844"/>
              </a:xfrm>
              <a:custGeom>
                <a:avLst/>
                <a:gdLst>
                  <a:gd name="connsiteX0" fmla="*/ 0 w 2335210"/>
                  <a:gd name="connsiteY0" fmla="*/ 0 h 811844"/>
                  <a:gd name="connsiteX1" fmla="*/ 2335210 w 2335210"/>
                  <a:gd name="connsiteY1" fmla="*/ 0 h 811844"/>
                  <a:gd name="connsiteX2" fmla="*/ 2335210 w 2335210"/>
                  <a:gd name="connsiteY2" fmla="*/ 811844 h 811844"/>
                  <a:gd name="connsiteX3" fmla="*/ 0 w 2335210"/>
                  <a:gd name="connsiteY3" fmla="*/ 811844 h 811844"/>
                  <a:gd name="connsiteX4" fmla="*/ 0 w 2335210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5210" h="811844">
                    <a:moveTo>
                      <a:pt x="0" y="0"/>
                    </a:moveTo>
                    <a:lnTo>
                      <a:pt x="2335210" y="0"/>
                    </a:lnTo>
                    <a:lnTo>
                      <a:pt x="2335210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Different </a:t>
                </a:r>
              </a:p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from you  </a:t>
                </a:r>
                <a:r>
                  <a:rPr lang="en-AU" sz="1200" b="1" kern="1200" dirty="0"/>
                  <a:t> </a:t>
                </a:r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A2BE9D1C-0E44-4342-891F-E67E67EC4F02}"/>
                  </a:ext>
                </a:extLst>
              </p:cNvPr>
              <p:cNvSpPr/>
              <p:nvPr/>
            </p:nvSpPr>
            <p:spPr>
              <a:xfrm>
                <a:off x="694492" y="1579568"/>
                <a:ext cx="2654205" cy="811844"/>
              </a:xfrm>
              <a:custGeom>
                <a:avLst/>
                <a:gdLst>
                  <a:gd name="connsiteX0" fmla="*/ 0 w 2654205"/>
                  <a:gd name="connsiteY0" fmla="*/ 0 h 811844"/>
                  <a:gd name="connsiteX1" fmla="*/ 2654205 w 2654205"/>
                  <a:gd name="connsiteY1" fmla="*/ 0 h 811844"/>
                  <a:gd name="connsiteX2" fmla="*/ 2654205 w 2654205"/>
                  <a:gd name="connsiteY2" fmla="*/ 811844 h 811844"/>
                  <a:gd name="connsiteX3" fmla="*/ 0 w 2654205"/>
                  <a:gd name="connsiteY3" fmla="*/ 811844 h 811844"/>
                  <a:gd name="connsiteX4" fmla="*/ 0 w 2654205"/>
                  <a:gd name="connsiteY4" fmla="*/ 0 h 81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4205" h="811844">
                    <a:moveTo>
                      <a:pt x="0" y="0"/>
                    </a:moveTo>
                    <a:lnTo>
                      <a:pt x="2654205" y="0"/>
                    </a:lnTo>
                    <a:lnTo>
                      <a:pt x="2654205" y="811844"/>
                    </a:lnTo>
                    <a:lnTo>
                      <a:pt x="0" y="81184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20320" rIns="20320" bIns="2032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kern="1200" dirty="0"/>
                  <a:t>Situational Factors 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6D9563-8A2A-4AEC-A6B3-721B7FA8D641}"/>
                </a:ext>
              </a:extLst>
            </p:cNvPr>
            <p:cNvSpPr txBox="1"/>
            <p:nvPr/>
          </p:nvSpPr>
          <p:spPr>
            <a:xfrm>
              <a:off x="2771800" y="3610793"/>
              <a:ext cx="9361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Age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54ADEB-C375-4ED5-9B81-FCD04EB05E0A}"/>
                </a:ext>
              </a:extLst>
            </p:cNvPr>
            <p:cNvSpPr txBox="1"/>
            <p:nvPr/>
          </p:nvSpPr>
          <p:spPr>
            <a:xfrm>
              <a:off x="3408032" y="3339425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Thoughts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82AA80-E6CF-4B06-9855-C87E0751802A}"/>
                </a:ext>
              </a:extLst>
            </p:cNvPr>
            <p:cNvSpPr txBox="1"/>
            <p:nvPr/>
          </p:nvSpPr>
          <p:spPr>
            <a:xfrm>
              <a:off x="4360064" y="2634139"/>
              <a:ext cx="147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chemeClr val="bg1"/>
                  </a:solidFill>
                </a:rPr>
                <a:t>Behaviour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F7FB08-6F1A-4A18-9B1F-D9D10DDFFAED}"/>
                </a:ext>
              </a:extLst>
            </p:cNvPr>
            <p:cNvSpPr txBox="1"/>
            <p:nvPr/>
          </p:nvSpPr>
          <p:spPr>
            <a:xfrm>
              <a:off x="4247325" y="1844824"/>
              <a:ext cx="13327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  Personality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2DC81C-0895-41E3-856B-1B8054D869D4}"/>
                </a:ext>
              </a:extLst>
            </p:cNvPr>
            <p:cNvSpPr txBox="1"/>
            <p:nvPr/>
          </p:nvSpPr>
          <p:spPr>
            <a:xfrm>
              <a:off x="4562564" y="4689767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Feelings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F616CD-2629-414C-A3FB-7D33501AA69D}"/>
                </a:ext>
              </a:extLst>
            </p:cNvPr>
            <p:cNvSpPr txBox="1"/>
            <p:nvPr/>
          </p:nvSpPr>
          <p:spPr>
            <a:xfrm>
              <a:off x="6340529" y="3583467"/>
              <a:ext cx="12188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Gender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47E5DC-F9BB-40F3-A80B-B83A386861B1}"/>
                </a:ext>
              </a:extLst>
            </p:cNvPr>
            <p:cNvSpPr txBox="1"/>
            <p:nvPr/>
          </p:nvSpPr>
          <p:spPr>
            <a:xfrm>
              <a:off x="4360064" y="5474438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</a:rPr>
                <a:t>Culture</a:t>
              </a:r>
              <a:endParaRPr lang="en-AU" sz="15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44E9542-5366-49E0-97D4-664CD6A2EFBC}"/>
                </a:ext>
              </a:extLst>
            </p:cNvPr>
            <p:cNvGrpSpPr/>
            <p:nvPr/>
          </p:nvGrpSpPr>
          <p:grpSpPr>
            <a:xfrm>
              <a:off x="863006" y="2144196"/>
              <a:ext cx="7632848" cy="2301815"/>
              <a:chOff x="1259632" y="2143614"/>
              <a:chExt cx="7632848" cy="230181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024BDB4-2FC5-4A27-8419-5912DAF9B125}"/>
                  </a:ext>
                </a:extLst>
              </p:cNvPr>
              <p:cNvCxnSpPr/>
              <p:nvPr/>
            </p:nvCxnSpPr>
            <p:spPr>
              <a:xfrm>
                <a:off x="1259632" y="2143614"/>
                <a:ext cx="2414797" cy="0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D45DFAA-0D7F-42E8-9E18-CB5075CB61EE}"/>
                  </a:ext>
                </a:extLst>
              </p:cNvPr>
              <p:cNvCxnSpPr/>
              <p:nvPr/>
            </p:nvCxnSpPr>
            <p:spPr>
              <a:xfrm>
                <a:off x="1259632" y="3478232"/>
                <a:ext cx="2196244" cy="0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6938642-3B59-4B68-921F-94A5B19C8AF5}"/>
                  </a:ext>
                </a:extLst>
              </p:cNvPr>
              <p:cNvCxnSpPr/>
              <p:nvPr/>
            </p:nvCxnSpPr>
            <p:spPr>
              <a:xfrm>
                <a:off x="1259632" y="4445429"/>
                <a:ext cx="3039830" cy="0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1322F00-9647-4F89-AFED-7AA90350A872}"/>
                  </a:ext>
                </a:extLst>
              </p:cNvPr>
              <p:cNvCxnSpPr/>
              <p:nvPr/>
            </p:nvCxnSpPr>
            <p:spPr>
              <a:xfrm flipH="1" flipV="1">
                <a:off x="5686582" y="3501008"/>
                <a:ext cx="3205898" cy="15822"/>
              </a:xfrm>
              <a:prstGeom prst="straightConnector1">
                <a:avLst/>
              </a:prstGeom>
              <a:ln w="4127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2" descr="C:\Users\mpearson\AppData\Local\Microsoft\Windows\Temporary Internet Files\Content.IE5\2V1C7UKZ\logo[1].gif">
              <a:extLst>
                <a:ext uri="{FF2B5EF4-FFF2-40B4-BE49-F238E27FC236}">
                  <a16:creationId xmlns:a16="http://schemas.microsoft.com/office/drawing/2014/main" id="{02831D06-AA37-44A6-8416-C0AD8B7BC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580" y="3316357"/>
              <a:ext cx="1058612" cy="91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B11ACA4B-B2B8-4BD7-B0CE-64A41E450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572" y="2208948"/>
              <a:ext cx="588918" cy="728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681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21" y="1114240"/>
            <a:ext cx="10654947" cy="4666800"/>
          </a:xfrm>
        </p:spPr>
        <p:txBody>
          <a:bodyPr>
            <a:normAutofit/>
          </a:bodyPr>
          <a:lstStyle/>
          <a:p>
            <a:r>
              <a:rPr lang="en-AU" sz="2000" dirty="0"/>
              <a:t>Triggers for careful screening or extra safeguards without having to get ‘up close and personal’ </a:t>
            </a:r>
            <a:r>
              <a:rPr lang="en-AU" sz="2000" dirty="0" err="1"/>
              <a:t>eg</a:t>
            </a:r>
            <a:r>
              <a:rPr lang="en-AU" sz="2000" dirty="0"/>
              <a:t>: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‘Difficult’ in past, changing lawyers, litigious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Price driven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Financial difficulty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Difficult to contact (</a:t>
            </a:r>
            <a:r>
              <a:rPr lang="en-AU" sz="1800" dirty="0" err="1"/>
              <a:t>eg</a:t>
            </a:r>
            <a:r>
              <a:rPr lang="en-AU" sz="1800" dirty="0"/>
              <a:t>. overseas) 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Special needs (</a:t>
            </a:r>
            <a:r>
              <a:rPr lang="en-AU" sz="1800" dirty="0" err="1"/>
              <a:t>eg</a:t>
            </a:r>
            <a:r>
              <a:rPr lang="en-AU" sz="1800" dirty="0"/>
              <a:t>. language, vulnerable)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Legal or life crisis </a:t>
            </a:r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Situational factors – familiar red flags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A9F2C3-D62F-44A6-964E-969A0231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02" y="4072020"/>
            <a:ext cx="910328" cy="11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0E038C-86C1-48BF-BBD1-97318162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981" y="4072020"/>
            <a:ext cx="910328" cy="11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9828E3C-83A1-4C09-9594-4661D7DD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41" y="4041424"/>
            <a:ext cx="910328" cy="11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Personal differences can get in the way of a constructive working relationship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Personality clashes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Gender wars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Generation gaps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1800" dirty="0"/>
              <a:t>Cultural, ideological or social differences   </a:t>
            </a:r>
            <a:br>
              <a:rPr lang="en-AU" sz="1800" dirty="0"/>
            </a:br>
            <a:endParaRPr lang="en-AU" sz="1800" dirty="0"/>
          </a:p>
          <a:p>
            <a:pPr marL="6096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Different from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9ACC3-4679-494A-B352-87AA2B4D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97" y="3571554"/>
            <a:ext cx="2378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PLC_PowerPoint_Template_Final">
  <a:themeElements>
    <a:clrScheme name="Custom 2">
      <a:dk1>
        <a:srgbClr val="000000"/>
      </a:dk1>
      <a:lt1>
        <a:srgbClr val="FFFFFF"/>
      </a:lt1>
      <a:dk2>
        <a:srgbClr val="009EBA"/>
      </a:dk2>
      <a:lt2>
        <a:srgbClr val="002B5E"/>
      </a:lt2>
      <a:accent1>
        <a:srgbClr val="611759"/>
      </a:accent1>
      <a:accent2>
        <a:srgbClr val="A10052"/>
      </a:accent2>
      <a:accent3>
        <a:srgbClr val="F79642"/>
      </a:accent3>
      <a:accent4>
        <a:srgbClr val="FCC917"/>
      </a:accent4>
      <a:accent5>
        <a:srgbClr val="6B8F00"/>
      </a:accent5>
      <a:accent6>
        <a:srgbClr val="004D40"/>
      </a:accent6>
      <a:hlink>
        <a:srgbClr val="0000FF"/>
      </a:hlink>
      <a:folHlink>
        <a:srgbClr val="800080"/>
      </a:folHlink>
    </a:clrScheme>
    <a:fontScheme name="Office 2">
      <a:majorFont>
        <a:latin typeface="Gotham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otham Book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PLC_PowerPoint_Template_Wide Screen.potx" id="{2C9F399E-45C5-4232-8343-0F35E50B47C5}" vid="{0B63F26C-C2D3-4A80-8101-6630247CC8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LPLC_PowerPoint_Template_Wide Screen</Template>
  <TotalTime>723</TotalTime>
  <Words>1170</Words>
  <Application>Microsoft Office PowerPoint</Application>
  <PresentationFormat>Widescreen</PresentationFormat>
  <Paragraphs>298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Gotham Book</vt:lpstr>
      <vt:lpstr>LPLC_PowerPoint_Template_Final</vt:lpstr>
      <vt:lpstr>Behaviour in settlement negotiations  </vt:lpstr>
      <vt:lpstr>Session Aim and Outline </vt:lpstr>
      <vt:lpstr>1. What are ‘difficult’ clients? </vt:lpstr>
      <vt:lpstr>‘Difficult’ clients are risky</vt:lpstr>
      <vt:lpstr>Difficult clients can be ethically challenging</vt:lpstr>
      <vt:lpstr>Ethical strain – someone ends up in the mud   Make sure it isn’t you!</vt:lpstr>
      <vt:lpstr>2. Four degrees of difficulty – most difficult for you?</vt:lpstr>
      <vt:lpstr>Situational factors – familiar red flags </vt:lpstr>
      <vt:lpstr>Different from you</vt:lpstr>
      <vt:lpstr>Different from you</vt:lpstr>
      <vt:lpstr>Impaired by mental illness; most difficult of the difficult A job for experts, not dabblers</vt:lpstr>
      <vt:lpstr>Tough customers can’t see their counterproductive, entrenched patterns of thoughts, feelings and behaviours </vt:lpstr>
      <vt:lpstr>Mistake to tell a client they are difficult but you can learn how to understand and influence them better </vt:lpstr>
      <vt:lpstr>Most difficult for you?</vt:lpstr>
      <vt:lpstr>3. Ten practical strategies to better manage difficult clients</vt:lpstr>
      <vt:lpstr>3.1 Assess ‘degree of difficulty’ of all new clients</vt:lpstr>
      <vt:lpstr>No exceptions!!</vt:lpstr>
      <vt:lpstr>3.2 Say ‘no’ nicely – and legally and ethically</vt:lpstr>
      <vt:lpstr>3.3 Do what you know you should be doing  Basics could save you if client is difficult later</vt:lpstr>
      <vt:lpstr>3.4 Extra safeguards for ‘tough customers’  Start how you mean to finish</vt:lpstr>
      <vt:lpstr>3.5 Check safeguards are working Seek feedback from staff and clients</vt:lpstr>
      <vt:lpstr>3.6 Stand your ground, reinforce boundaries and limit the number of ‘second chances’</vt:lpstr>
      <vt:lpstr>3.7 Keep your cool. Practise professional detachment</vt:lpstr>
      <vt:lpstr>3.7 Keep your cool – how to deal with (a client’s) high emotion</vt:lpstr>
      <vt:lpstr>3.8 Check you’re not being a difficult lawyer Be honest about it – a difficult client may have a valid gripe</vt:lpstr>
      <vt:lpstr>3.9 Terminate ethically</vt:lpstr>
      <vt:lpstr>3.9 Terminate ethically – ASCR Rule 13  Exceptions to duty to complete the work </vt:lpstr>
      <vt:lpstr>Effective termination requires careful thought and preparation to reduce risk of harm to client and firm </vt:lpstr>
      <vt:lpstr>3.10 Look after yourself  Self care allows you to better care for others</vt:lpstr>
      <vt:lpstr>4. Summing up practical strategies  Decision tree to help screen, manage, terminate</vt:lpstr>
      <vt:lpstr>Last word – what are you taking away from today?</vt:lpstr>
      <vt:lpstr>References and resources</vt:lpstr>
      <vt:lpstr>References and resources</vt:lpstr>
      <vt:lpstr>References and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Fuga</dc:creator>
  <cp:lastModifiedBy>Emily D'Elia</cp:lastModifiedBy>
  <cp:revision>63</cp:revision>
  <cp:lastPrinted>2018-07-17T23:54:39Z</cp:lastPrinted>
  <dcterms:created xsi:type="dcterms:W3CDTF">2017-05-31T05:13:46Z</dcterms:created>
  <dcterms:modified xsi:type="dcterms:W3CDTF">2020-12-06T22:38:56Z</dcterms:modified>
</cp:coreProperties>
</file>