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71" r:id="rId5"/>
    <p:sldId id="267" r:id="rId6"/>
    <p:sldId id="262" r:id="rId7"/>
    <p:sldId id="260" r:id="rId8"/>
    <p:sldId id="268" r:id="rId9"/>
    <p:sldId id="265" r:id="rId10"/>
    <p:sldId id="264" r:id="rId11"/>
    <p:sldId id="272" r:id="rId12"/>
    <p:sldId id="263" r:id="rId13"/>
    <p:sldId id="258" r:id="rId14"/>
    <p:sldId id="269" r:id="rId15"/>
    <p:sldId id="261" r:id="rId16"/>
    <p:sldId id="270" r:id="rId17"/>
    <p:sldId id="266" r:id="rId18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9E0"/>
    <a:srgbClr val="002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A401B-65FA-4F57-BB58-A6767DF69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1069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E5877-9D8A-4216-97D4-18DE90EACCA6}" type="datetimeFigureOut">
              <a:rPr lang="en-AU" smtClean="0"/>
              <a:t>5/08/2019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84A0C-95BD-401C-8C2A-A735CECAC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10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618516"/>
            <a:ext cx="2743200" cy="181340"/>
          </a:xfrm>
        </p:spPr>
        <p:txBody>
          <a:bodyPr/>
          <a:lstStyle/>
          <a:p>
            <a:fld id="{C9041B45-838C-4FE8-9005-6B36A67BB843}" type="datetimeFigureOut">
              <a:rPr lang="en-AU" smtClean="0"/>
              <a:t>5/08/2019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618516"/>
            <a:ext cx="4114800" cy="181340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618516"/>
            <a:ext cx="2743200" cy="181340"/>
          </a:xfrm>
        </p:spPr>
        <p:txBody>
          <a:bodyPr/>
          <a:lstStyle/>
          <a:p>
            <a:fld id="{3449EED4-4685-4326-9933-C94C3CC83257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11523" y="3855450"/>
            <a:ext cx="8805116" cy="122868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Clr>
                <a:schemeClr val="bg2"/>
              </a:buClr>
              <a:buFont typeface="Wingdings 2" pitchFamily="18" charset="2"/>
              <a:buNone/>
              <a:defRPr sz="2800">
                <a:solidFill>
                  <a:srgbClr val="75C9E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11523" y="1735235"/>
            <a:ext cx="8805115" cy="1919242"/>
          </a:xfrm>
        </p:spPr>
        <p:txBody>
          <a:bodyPr anchor="b">
            <a:noAutofit/>
          </a:bodyPr>
          <a:lstStyle>
            <a:lvl1pPr>
              <a:defRPr sz="3600" baseline="0">
                <a:solidFill>
                  <a:srgbClr val="00245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078589"/>
            <a:ext cx="2339752" cy="277767"/>
          </a:xfrm>
          <a:prstGeom prst="rect">
            <a:avLst/>
          </a:prstGeom>
          <a:solidFill>
            <a:srgbClr val="75C9E0"/>
          </a:solidFill>
          <a:ln w="9525" cap="flat" cmpd="sng" algn="ctr">
            <a:solidFill>
              <a:srgbClr val="75C9E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rgbClr val="75C9E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2411525" y="6078589"/>
            <a:ext cx="9780476" cy="277767"/>
          </a:xfrm>
          <a:prstGeom prst="rect">
            <a:avLst/>
          </a:prstGeom>
          <a:solidFill>
            <a:srgbClr val="002453"/>
          </a:solidFill>
          <a:ln w="9525" cap="flat" cmpd="sng" algn="ctr">
            <a:solidFill>
              <a:srgbClr val="00245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788" y="37986"/>
            <a:ext cx="1879272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12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5C9E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1B45-838C-4FE8-9005-6B36A67BB843}" type="datetimeFigureOut">
              <a:rPr lang="en-AU" smtClean="0"/>
              <a:t>5/08/2019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EED4-4685-4326-9933-C94C3CC832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300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19498"/>
            <a:ext cx="5181600" cy="4641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19498"/>
            <a:ext cx="5181600" cy="4641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1B45-838C-4FE8-9005-6B36A67BB843}" type="datetimeFigureOut">
              <a:rPr lang="en-AU" smtClean="0"/>
              <a:t>5/08/2019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EED4-4685-4326-9933-C94C3CC832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914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1B45-838C-4FE8-9005-6B36A67BB843}" type="datetimeFigureOut">
              <a:rPr lang="en-AU" smtClean="0"/>
              <a:t>5/08/2019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EED4-4685-4326-9933-C94C3CC832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009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1B45-838C-4FE8-9005-6B36A67BB843}" type="datetimeFigureOut">
              <a:rPr lang="en-AU" smtClean="0"/>
              <a:t>5/08/2019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EED4-4685-4326-9933-C94C3CC832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60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1B45-838C-4FE8-9005-6B36A67BB843}" type="datetimeFigureOut">
              <a:rPr lang="en-AU" smtClean="0"/>
              <a:pPr/>
              <a:t>5/08/2019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EED4-4685-4326-9933-C94C3CC8325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427721"/>
            <a:ext cx="10515600" cy="448540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01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1B45-838C-4FE8-9005-6B36A67BB843}" type="datetimeFigureOut">
              <a:rPr lang="en-AU" smtClean="0"/>
              <a:t>5/08/2019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EED4-4685-4326-9933-C94C3CC83257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2" y="165465"/>
            <a:ext cx="9530804" cy="9569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Chart Placeholder 2"/>
          <p:cNvSpPr>
            <a:spLocks noGrp="1"/>
          </p:cNvSpPr>
          <p:nvPr>
            <p:ph type="chart" idx="1"/>
          </p:nvPr>
        </p:nvSpPr>
        <p:spPr>
          <a:xfrm>
            <a:off x="838201" y="1493493"/>
            <a:ext cx="10604863" cy="4419627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276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165465"/>
            <a:ext cx="9275353" cy="9569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28208"/>
            <a:ext cx="10515600" cy="46503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618516"/>
            <a:ext cx="2743200" cy="181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041B45-838C-4FE8-9005-6B36A67BB843}" type="datetimeFigureOut">
              <a:rPr lang="en-AU" smtClean="0"/>
              <a:pPr/>
              <a:t>5/08/2019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8516"/>
            <a:ext cx="4114800" cy="181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618516"/>
            <a:ext cx="2743200" cy="181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449EED4-4685-4326-9933-C94C3CC8325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287603"/>
            <a:ext cx="2339752" cy="277767"/>
          </a:xfrm>
          <a:prstGeom prst="rect">
            <a:avLst/>
          </a:prstGeom>
          <a:solidFill>
            <a:srgbClr val="75C9E0"/>
          </a:solidFill>
          <a:ln w="9525" cap="flat" cmpd="sng" algn="ctr">
            <a:solidFill>
              <a:srgbClr val="75C9E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rgbClr val="75C9E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2411525" y="6287603"/>
            <a:ext cx="9780476" cy="277767"/>
          </a:xfrm>
          <a:prstGeom prst="rect">
            <a:avLst/>
          </a:prstGeom>
          <a:solidFill>
            <a:srgbClr val="002453"/>
          </a:solidFill>
          <a:ln w="9525" cap="flat" cmpd="sng" algn="ctr">
            <a:solidFill>
              <a:srgbClr val="00245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00" y="85930"/>
            <a:ext cx="148363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72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7" r:id="rId6"/>
    <p:sldLayoutId id="2147483656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9875" indent="-269875" algn="l" defTabSz="685800" rtl="0" eaLnBrk="1" latinLnBrk="0" hangingPunct="1">
        <a:lnSpc>
          <a:spcPct val="100000"/>
        </a:lnSpc>
        <a:spcBef>
          <a:spcPts val="750"/>
        </a:spcBef>
        <a:spcAft>
          <a:spcPts val="900"/>
        </a:spcAft>
        <a:buClr>
          <a:srgbClr val="75C9E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7063" indent="-284163" algn="l" defTabSz="685800" rtl="0" eaLnBrk="1" latinLnBrk="0" hangingPunct="1">
        <a:lnSpc>
          <a:spcPct val="100000"/>
        </a:lnSpc>
        <a:spcBef>
          <a:spcPts val="375"/>
        </a:spcBef>
        <a:spcAft>
          <a:spcPts val="900"/>
        </a:spcAft>
        <a:buClr>
          <a:srgbClr val="75C9E0"/>
        </a:buClr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84250" indent="-298450" algn="l" defTabSz="685800" rtl="0" eaLnBrk="1" latinLnBrk="0" hangingPunct="1">
        <a:lnSpc>
          <a:spcPct val="100000"/>
        </a:lnSpc>
        <a:spcBef>
          <a:spcPts val="375"/>
        </a:spcBef>
        <a:spcAft>
          <a:spcPts val="900"/>
        </a:spcAft>
        <a:buClr>
          <a:srgbClr val="75C9E0"/>
        </a:buClr>
        <a:buFont typeface="Arial" panose="020B0604020202020204" pitchFamily="34" charset="0"/>
        <a:buChar char="◦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41438" indent="-312738" algn="l" defTabSz="685800" rtl="0" eaLnBrk="1" latinLnBrk="0" hangingPunct="1">
        <a:lnSpc>
          <a:spcPct val="100000"/>
        </a:lnSpc>
        <a:spcBef>
          <a:spcPts val="375"/>
        </a:spcBef>
        <a:spcAft>
          <a:spcPts val="900"/>
        </a:spcAft>
        <a:buClr>
          <a:srgbClr val="75C9E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706563" indent="-334963" algn="l" defTabSz="685800" rtl="0" eaLnBrk="1" latinLnBrk="0" hangingPunct="1">
        <a:lnSpc>
          <a:spcPct val="100000"/>
        </a:lnSpc>
        <a:spcBef>
          <a:spcPts val="375"/>
        </a:spcBef>
        <a:spcAft>
          <a:spcPts val="900"/>
        </a:spcAft>
        <a:buClr>
          <a:srgbClr val="75C9E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1592" y="2367241"/>
            <a:ext cx="6603022" cy="1790700"/>
          </a:xfrm>
        </p:spPr>
        <p:txBody>
          <a:bodyPr anchor="b">
            <a:noAutofit/>
          </a:bodyPr>
          <a:lstStyle/>
          <a:p>
            <a:r>
              <a:rPr lang="en-US" sz="4000" dirty="0"/>
              <a:t>Back to Basics for Litigators</a:t>
            </a:r>
            <a:endParaRPr lang="en-AU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61592" y="4308234"/>
            <a:ext cx="6603022" cy="11605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800" dirty="0">
                <a:solidFill>
                  <a:srgbClr val="75C9E0"/>
                </a:solidFill>
              </a:rPr>
              <a:t>Presented by Thanh Bui </a:t>
            </a:r>
          </a:p>
        </p:txBody>
      </p:sp>
    </p:spTree>
    <p:extLst>
      <p:ext uri="{BB962C8B-B14F-4D97-AF65-F5344CB8AC3E}">
        <p14:creationId xmlns:p14="http://schemas.microsoft.com/office/powerpoint/2010/main" val="3686563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dirty="0"/>
              <a:t>Discuss at your Table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	</a:t>
            </a:r>
            <a:r>
              <a:rPr lang="en-AU" sz="2600" dirty="0"/>
              <a:t>If a client comes to you after been served with proceedings, what advice would you give them? </a:t>
            </a:r>
          </a:p>
        </p:txBody>
      </p:sp>
    </p:spTree>
    <p:extLst>
      <p:ext uri="{BB962C8B-B14F-4D97-AF65-F5344CB8AC3E}">
        <p14:creationId xmlns:p14="http://schemas.microsoft.com/office/powerpoint/2010/main" val="539376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dirty="0">
                <a:solidFill>
                  <a:srgbClr val="75C9E0"/>
                </a:solidFill>
              </a:rPr>
              <a:t>Defending Proceedings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058334"/>
            <a:ext cx="10515598" cy="5020252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  <a:p>
            <a:r>
              <a:rPr lang="en-AU" sz="2600" dirty="0"/>
              <a:t>Objectively assess whether your client has a defence to the causes of action alleged. </a:t>
            </a:r>
          </a:p>
          <a:p>
            <a:r>
              <a:rPr lang="en-AU" sz="2600" dirty="0"/>
              <a:t>Interview your client, and any other relevant witnesses – prepare proofs of evidence for their review and instructions.</a:t>
            </a:r>
          </a:p>
          <a:p>
            <a:r>
              <a:rPr lang="en-AU" sz="2600" dirty="0"/>
              <a:t>Call in all relevant documents. Sometimes we cannot trust the client. You should review, and consider the documents yourself. </a:t>
            </a:r>
          </a:p>
          <a:p>
            <a:r>
              <a:rPr lang="en-AU" sz="2600" dirty="0"/>
              <a:t>If the plaintiff is a corporation or is ordinarily resident outside of Victoria, should your client consider making an application for security for costs? 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688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dirty="0">
                <a:solidFill>
                  <a:srgbClr val="75C9E0"/>
                </a:solidFill>
              </a:rPr>
              <a:t>Advice on the Merits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600" dirty="0"/>
              <a:t>Have you given well thought through advice on the merits? Is the advice in writing? </a:t>
            </a:r>
          </a:p>
          <a:p>
            <a:r>
              <a:rPr lang="en-AU" sz="2600" dirty="0"/>
              <a:t>Cause of Action:</a:t>
            </a:r>
          </a:p>
          <a:p>
            <a:pPr lvl="1"/>
            <a:r>
              <a:rPr lang="en-AU" sz="2600" dirty="0"/>
              <a:t>What are the elements?</a:t>
            </a:r>
          </a:p>
          <a:p>
            <a:pPr lvl="1"/>
            <a:r>
              <a:rPr lang="en-AU" sz="2600" dirty="0"/>
              <a:t>Is it pleaded correctly? </a:t>
            </a:r>
          </a:p>
          <a:p>
            <a:pPr lvl="2"/>
            <a:r>
              <a:rPr lang="en-AU" sz="2600" dirty="0"/>
              <a:t>By you or Counsel if you are acting for the plaintiff. </a:t>
            </a:r>
          </a:p>
          <a:p>
            <a:pPr lvl="2"/>
            <a:r>
              <a:rPr lang="en-AU" sz="2600" dirty="0"/>
              <a:t>For you to "attack" if you are acting for a defendant. </a:t>
            </a:r>
          </a:p>
        </p:txBody>
      </p:sp>
    </p:spTree>
    <p:extLst>
      <p:ext uri="{BB962C8B-B14F-4D97-AF65-F5344CB8AC3E}">
        <p14:creationId xmlns:p14="http://schemas.microsoft.com/office/powerpoint/2010/main" val="331583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dirty="0">
                <a:solidFill>
                  <a:srgbClr val="75C9E0"/>
                </a:solidFill>
              </a:rPr>
              <a:t>Advice on the Merits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032932"/>
            <a:ext cx="10515600" cy="5257801"/>
          </a:xfrm>
        </p:spPr>
        <p:txBody>
          <a:bodyPr/>
          <a:lstStyle/>
          <a:p>
            <a:r>
              <a:rPr lang="en-AU" sz="2600" dirty="0"/>
              <a:t>Do you ensure that you reassess the merits of the case, and advise your client accordingly, as further information and documents become available which may affect your previous advice? For example:</a:t>
            </a:r>
          </a:p>
          <a:p>
            <a:pPr lvl="1"/>
            <a:r>
              <a:rPr lang="en-AU" sz="2600" dirty="0"/>
              <a:t>Once the other side file a defence or a reply. </a:t>
            </a:r>
          </a:p>
          <a:p>
            <a:pPr lvl="1"/>
            <a:r>
              <a:rPr lang="en-AU" sz="2600" dirty="0"/>
              <a:t>After inspection of the other parties' discovery and/or subpoenaed documents. </a:t>
            </a:r>
          </a:p>
          <a:p>
            <a:r>
              <a:rPr lang="en-AU" sz="2600" dirty="0"/>
              <a:t> Have you considered and given clear advice to your client about what evidence and/or information is needed to succeed in the cause of action or to successfully defend the cause of action.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333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dirty="0">
                <a:solidFill>
                  <a:srgbClr val="75C9E0"/>
                </a:solidFill>
              </a:rPr>
              <a:t>Court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r>
              <a:rPr lang="en-AU" sz="2600" dirty="0"/>
              <a:t>Be familiar with:</a:t>
            </a:r>
          </a:p>
          <a:p>
            <a:pPr lvl="1"/>
            <a:r>
              <a:rPr lang="en-AU" sz="2600" dirty="0"/>
              <a:t>The Rules of Court or the Rules of a Tribunal including any changes in the Rules. </a:t>
            </a:r>
          </a:p>
          <a:p>
            <a:pPr lvl="1"/>
            <a:r>
              <a:rPr lang="en-AU" sz="2600" dirty="0"/>
              <a:t>The </a:t>
            </a:r>
            <a:r>
              <a:rPr lang="en-AU" sz="2600" i="1" dirty="0"/>
              <a:t>Civil Procedure Act 2010 </a:t>
            </a:r>
            <a:r>
              <a:rPr lang="en-AU" sz="2600" dirty="0"/>
              <a:t>(Vic) (</a:t>
            </a:r>
            <a:r>
              <a:rPr lang="en-AU" sz="2600" b="1" dirty="0"/>
              <a:t>CPA</a:t>
            </a:r>
            <a:r>
              <a:rPr lang="en-AU" sz="2600" dirty="0"/>
              <a:t>) if the litigation is in the Victorian Courts. </a:t>
            </a:r>
          </a:p>
          <a:p>
            <a:pPr lvl="1"/>
            <a:r>
              <a:rPr lang="en-AU" sz="2600" dirty="0"/>
              <a:t>Practice Notes issued by the Courts and Tribunals. </a:t>
            </a:r>
          </a:p>
          <a:p>
            <a:endParaRPr lang="en-AU" dirty="0"/>
          </a:p>
          <a:p>
            <a:pPr lvl="1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314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dirty="0">
                <a:solidFill>
                  <a:srgbClr val="75C9E0"/>
                </a:solidFill>
              </a:rPr>
              <a:t>Court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z="2800" dirty="0"/>
          </a:p>
          <a:p>
            <a:r>
              <a:rPr lang="en-AU" sz="2600" dirty="0"/>
              <a:t>Advise your client about the Court Procedure and keep them updated regarding orders that are made. </a:t>
            </a:r>
          </a:p>
          <a:p>
            <a:pPr marL="0" indent="0">
              <a:buNone/>
            </a:pPr>
            <a:endParaRPr lang="en-AU" sz="2600" dirty="0"/>
          </a:p>
          <a:p>
            <a:r>
              <a:rPr lang="en-AU" sz="2600" dirty="0"/>
              <a:t>Advise them of their obligations. For example, under the CPA or pursuant to the Court Rules (such as discovery obligations)</a:t>
            </a:r>
          </a:p>
        </p:txBody>
      </p:sp>
    </p:spTree>
    <p:extLst>
      <p:ext uri="{BB962C8B-B14F-4D97-AF65-F5344CB8AC3E}">
        <p14:creationId xmlns:p14="http://schemas.microsoft.com/office/powerpoint/2010/main" val="129323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dirty="0">
                <a:solidFill>
                  <a:srgbClr val="75C9E0"/>
                </a:solidFill>
              </a:rPr>
              <a:t>After Judgment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r>
              <a:rPr lang="en-AU" sz="2600" dirty="0"/>
              <a:t>Once judgment has been delivered by the Court, provide advice as to:</a:t>
            </a:r>
          </a:p>
          <a:p>
            <a:pPr lvl="1"/>
            <a:r>
              <a:rPr lang="en-AU" sz="2600" dirty="0"/>
              <a:t>The findings made by the Court. </a:t>
            </a:r>
          </a:p>
          <a:p>
            <a:pPr lvl="1"/>
            <a:r>
              <a:rPr lang="en-AU" sz="2600" dirty="0"/>
              <a:t>Any prospects for appeal. </a:t>
            </a:r>
          </a:p>
          <a:p>
            <a:pPr lvl="1"/>
            <a:r>
              <a:rPr lang="en-AU" sz="2600" dirty="0"/>
              <a:t>Options available to them to seek enforcement of the judgment. </a:t>
            </a:r>
          </a:p>
          <a:p>
            <a:pPr lvl="1"/>
            <a:r>
              <a:rPr lang="en-AU" sz="2600" dirty="0"/>
              <a:t>Applications for costs of the proceeding. </a:t>
            </a:r>
          </a:p>
          <a:p>
            <a:pPr lvl="1"/>
            <a:r>
              <a:rPr lang="en-AU" sz="2600" dirty="0"/>
              <a:t>Summons for taxation of costs (if necessary).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103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The Client </a:t>
            </a:r>
            <a:endParaRPr lang="en-AU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122398"/>
            <a:ext cx="10515600" cy="4601069"/>
          </a:xfrm>
        </p:spPr>
        <p:txBody>
          <a:bodyPr/>
          <a:lstStyle/>
          <a:p>
            <a:r>
              <a:rPr lang="en-US" sz="2600" dirty="0"/>
              <a:t>Who is your client?</a:t>
            </a:r>
          </a:p>
          <a:p>
            <a:r>
              <a:rPr lang="en-US" sz="2600" dirty="0"/>
              <a:t>Is it the individual or a corporate entity "controlled by them" – who has the cause of action (if you are acting for the plaintiff) </a:t>
            </a:r>
          </a:p>
          <a:p>
            <a:r>
              <a:rPr lang="en-US" sz="2600" dirty="0"/>
              <a:t>If it is a corporate entity is there anyone else you need to take instructions from? </a:t>
            </a:r>
          </a:p>
          <a:p>
            <a:r>
              <a:rPr lang="en-US" sz="2600" dirty="0"/>
              <a:t>Do you need to obtain authority from another director to take instructions from one director only? </a:t>
            </a:r>
          </a:p>
          <a:p>
            <a:r>
              <a:rPr lang="en-US" sz="2600" dirty="0"/>
              <a:t>Is your client competent to provide you with instructions? Should a litigation guardian be appointed?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680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dirty="0">
                <a:solidFill>
                  <a:srgbClr val="75C9E0"/>
                </a:solidFill>
              </a:rPr>
              <a:t>Discuss at your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sz="3200" dirty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sz="3200" dirty="0"/>
              <a:t>If a client approached you wanting to litigate – what matters would you discuss with them? </a:t>
            </a:r>
          </a:p>
          <a:p>
            <a:pPr marL="0" indent="0" algn="ctr">
              <a:buNone/>
            </a:pP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404210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dirty="0"/>
              <a:t>The Client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041400"/>
            <a:ext cx="10515598" cy="5232400"/>
          </a:xfrm>
        </p:spPr>
        <p:txBody>
          <a:bodyPr/>
          <a:lstStyle/>
          <a:p>
            <a:r>
              <a:rPr lang="en-US" sz="2600" dirty="0"/>
              <a:t>What is your client trying to achieve? </a:t>
            </a:r>
          </a:p>
          <a:p>
            <a:r>
              <a:rPr lang="en-US" sz="2600" dirty="0"/>
              <a:t>For a plaintiff, the client might have a cause of action but is there any prospect of recovery against the defendant(s) even if they succeed? </a:t>
            </a:r>
          </a:p>
          <a:p>
            <a:r>
              <a:rPr lang="en-US" sz="2600" dirty="0"/>
              <a:t>Have you given advice to your client about their prospects of recovery (if known) or that your client might wish to investigate those prospects before initiating any claim?  </a:t>
            </a:r>
          </a:p>
          <a:p>
            <a:r>
              <a:rPr lang="en-US" sz="2600" dirty="0"/>
              <a:t>Is your client aware of the costs of litigation? </a:t>
            </a:r>
          </a:p>
          <a:p>
            <a:r>
              <a:rPr lang="en-US" sz="2600" dirty="0"/>
              <a:t>The obvious is monetary but there might also be the emotional costs to the client, possible affect on reputation and the time they need to invest in the case. </a:t>
            </a:r>
          </a:p>
        </p:txBody>
      </p:sp>
    </p:spTree>
    <p:extLst>
      <p:ext uri="{BB962C8B-B14F-4D97-AF65-F5344CB8AC3E}">
        <p14:creationId xmlns:p14="http://schemas.microsoft.com/office/powerpoint/2010/main" val="348877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dirty="0"/>
              <a:t>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122398"/>
            <a:ext cx="10693400" cy="4905869"/>
          </a:xfrm>
        </p:spPr>
        <p:txBody>
          <a:bodyPr/>
          <a:lstStyle/>
          <a:p>
            <a:r>
              <a:rPr lang="en-AU" sz="2600" dirty="0"/>
              <a:t>Accurate costs estimates, from the outset of your retainer, can be a determining factor as to whether you are later sued by your client for an unfavourable outcome. </a:t>
            </a:r>
          </a:p>
          <a:p>
            <a:r>
              <a:rPr lang="en-AU" sz="2600" dirty="0"/>
              <a:t>Have you given an estimate of anticipated fees and disbursements as required?</a:t>
            </a:r>
          </a:p>
          <a:p>
            <a:r>
              <a:rPr lang="en-AU" sz="2600" dirty="0"/>
              <a:t>Are you checking whether you need to provide an updated cost estimate. </a:t>
            </a:r>
          </a:p>
          <a:p>
            <a:r>
              <a:rPr lang="en-AU" sz="2600" dirty="0"/>
              <a:t>Have you given advice to the client about unrecoverable costs?</a:t>
            </a:r>
          </a:p>
          <a:p>
            <a:r>
              <a:rPr lang="en-AU" sz="2600" dirty="0"/>
              <a:t>Have you considered whether it is appropriate to make a </a:t>
            </a:r>
            <a:r>
              <a:rPr lang="en-AU" sz="2600" dirty="0" err="1"/>
              <a:t>Calderbank</a:t>
            </a:r>
            <a:r>
              <a:rPr lang="en-AU" sz="2600" dirty="0"/>
              <a:t> offer or an Offer of Compromise? </a:t>
            </a:r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2300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dirty="0"/>
              <a:t>Issuing Proceedings (Acting for a Plaintiff)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208"/>
            <a:ext cx="10515600" cy="4650377"/>
          </a:xfrm>
        </p:spPr>
        <p:txBody>
          <a:bodyPr/>
          <a:lstStyle/>
          <a:p>
            <a:pPr lvl="1"/>
            <a:endParaRPr lang="en-AU" sz="2800" dirty="0"/>
          </a:p>
          <a:p>
            <a:pPr lvl="1"/>
            <a:r>
              <a:rPr lang="en-AU" sz="2600" dirty="0"/>
              <a:t>Have you named the right parties as defendants?</a:t>
            </a:r>
          </a:p>
          <a:p>
            <a:pPr lvl="1"/>
            <a:r>
              <a:rPr lang="en-AU" sz="2600" dirty="0"/>
              <a:t>Do you have the correct name for the individual? A person might be known by a number of names, and your client might only know that person's alias. </a:t>
            </a:r>
          </a:p>
          <a:p>
            <a:pPr lvl="1"/>
            <a:r>
              <a:rPr lang="en-AU" sz="2600" dirty="0"/>
              <a:t>For corporate entities – ensure that the </a:t>
            </a:r>
            <a:r>
              <a:rPr lang="en-AU" sz="2600" dirty="0" err="1"/>
              <a:t>ACN</a:t>
            </a:r>
            <a:r>
              <a:rPr lang="en-AU" sz="2600" dirty="0"/>
              <a:t> is correct. There may be a number of entities with similar names. 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418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dirty="0"/>
              <a:t>Issuing Proceedings (Acting for a Plaintiff)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endParaRPr lang="en-AU" sz="2600" dirty="0"/>
          </a:p>
          <a:p>
            <a:pPr lvl="1"/>
            <a:r>
              <a:rPr lang="en-AU" sz="2600" dirty="0"/>
              <a:t>Is the defendant a partnership? Has the partnership dissolved? </a:t>
            </a:r>
          </a:p>
          <a:p>
            <a:pPr lvl="1"/>
            <a:r>
              <a:rPr lang="en-AU" sz="2600" dirty="0"/>
              <a:t>Can the party be sued?</a:t>
            </a:r>
          </a:p>
          <a:p>
            <a:pPr lvl="2"/>
            <a:r>
              <a:rPr lang="en-AU" sz="2600" dirty="0"/>
              <a:t>Is the individual bankrupt or dead? </a:t>
            </a:r>
          </a:p>
          <a:p>
            <a:pPr lvl="2"/>
            <a:r>
              <a:rPr lang="en-AU" sz="2600" dirty="0"/>
              <a:t>Is the company in liquidation or administration?</a:t>
            </a:r>
          </a:p>
          <a:p>
            <a:pPr lvl="2"/>
            <a:r>
              <a:rPr lang="en-AU" sz="2600" dirty="0"/>
              <a:t>Is the company deregistered, and an application needs to be made for its re-instatement?</a:t>
            </a:r>
          </a:p>
          <a:p>
            <a:pPr lvl="2"/>
            <a:r>
              <a:rPr lang="en-AU" sz="2600" dirty="0"/>
              <a:t>Is the individual or company a trustee of a trust?  </a:t>
            </a:r>
          </a:p>
        </p:txBody>
      </p:sp>
    </p:spTree>
    <p:extLst>
      <p:ext uri="{BB962C8B-B14F-4D97-AF65-F5344CB8AC3E}">
        <p14:creationId xmlns:p14="http://schemas.microsoft.com/office/powerpoint/2010/main" val="196607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dirty="0"/>
              <a:t>Issuing Proceedings (Acting for a Plaintiff)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AU" dirty="0"/>
          </a:p>
          <a:p>
            <a:pPr lvl="1"/>
            <a:r>
              <a:rPr lang="en-AU" sz="2600" dirty="0"/>
              <a:t>Have you considered and advised about the correct forum for the proceeding?</a:t>
            </a:r>
          </a:p>
          <a:p>
            <a:pPr lvl="1"/>
            <a:r>
              <a:rPr lang="en-AU" sz="2600" dirty="0"/>
              <a:t>Have you considered and advised about any possible limitations issues? </a:t>
            </a:r>
          </a:p>
          <a:p>
            <a:pPr lvl="1"/>
            <a:r>
              <a:rPr lang="en-AU" sz="2600" dirty="0"/>
              <a:t>Interview your client, and any other relevant witnesses – prepare proofs of evidence for their review and instructions.</a:t>
            </a:r>
          </a:p>
          <a:p>
            <a:pPr lvl="1"/>
            <a:r>
              <a:rPr lang="en-AU" sz="2600" dirty="0"/>
              <a:t>Does Counsel need to be retained to prepare any pleadings?</a:t>
            </a:r>
          </a:p>
          <a:p>
            <a:pPr marL="342900" lvl="1" indent="0">
              <a:buNone/>
            </a:pPr>
            <a:endParaRPr lang="en-AU" dirty="0"/>
          </a:p>
          <a:p>
            <a:pPr lvl="1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45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dirty="0"/>
              <a:t>Service of Proceedings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r>
              <a:rPr lang="en-AU" sz="2600" dirty="0"/>
              <a:t>Have you considered service of the proceedings once issued? </a:t>
            </a:r>
          </a:p>
          <a:p>
            <a:pPr lvl="1"/>
            <a:r>
              <a:rPr lang="en-AU" sz="2600" dirty="0"/>
              <a:t>Time in which the proceedings are to be served. </a:t>
            </a:r>
          </a:p>
          <a:p>
            <a:pPr lvl="1"/>
            <a:r>
              <a:rPr lang="en-AU" sz="2600" dirty="0"/>
              <a:t>Where the defendant(s) is/are located. </a:t>
            </a:r>
          </a:p>
          <a:p>
            <a:pPr lvl="1"/>
            <a:r>
              <a:rPr lang="en-AU" sz="2600" dirty="0"/>
              <a:t>Is personal service required? Or service by other means under the relevant Rules. </a:t>
            </a:r>
          </a:p>
          <a:p>
            <a:endParaRPr lang="en-AU" sz="2600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51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BP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BP Template - 2016.potx" id="{117CF41E-474C-483C-873F-9EA7564E4076}" vid="{DE876823-682B-4951-95BD-C93DFF05FE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 A c t i v e ! 1 1 4 1 8 1 1 0 . 1 < / d o c u m e n t i d >  
     < s e n d e r i d > T T B < / s e n d e r i d >  
     < s e n d e r e m a i l > T H A N H . B U I @ C B P . C O M . A U < / s e n d e r e m a i l >  
     < l a s t m o d i f i e d > 2 0 1 9 - 0 8 - 0 2 T 1 7 : 3 7 : 2 9 . 0 0 0 0 0 0 0 + 1 0 : 0 0 < / l a s t m o d i f i e d >  
     < d a t a b a s e > A c t i v e < / d a t a b a s e >  
 < / p r o p e r t i e s > 
</file>

<file path=customXml/itemProps1.xml><?xml version="1.0" encoding="utf-8"?>
<ds:datastoreItem xmlns:ds="http://schemas.openxmlformats.org/officeDocument/2006/customXml" ds:itemID="{DE207383-194A-4791-9E17-306A7CE08C88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CBP template</Template>
  <TotalTime>479</TotalTime>
  <Words>966</Words>
  <Application>Microsoft Office PowerPoint</Application>
  <PresentationFormat>Widescreen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Wingdings 2</vt:lpstr>
      <vt:lpstr>Office Theme</vt:lpstr>
      <vt:lpstr>Back to Basics for Litigators</vt:lpstr>
      <vt:lpstr>The Client </vt:lpstr>
      <vt:lpstr>Discuss at your Table</vt:lpstr>
      <vt:lpstr>The Client</vt:lpstr>
      <vt:lpstr>Costs</vt:lpstr>
      <vt:lpstr>Issuing Proceedings (Acting for a Plaintiff)</vt:lpstr>
      <vt:lpstr>Issuing Proceedings (Acting for a Plaintiff)</vt:lpstr>
      <vt:lpstr>Issuing Proceedings (Acting for a Plaintiff) </vt:lpstr>
      <vt:lpstr>Service of Proceedings</vt:lpstr>
      <vt:lpstr>Discuss at your Table </vt:lpstr>
      <vt:lpstr>Defending Proceedings</vt:lpstr>
      <vt:lpstr>Advice on the Merits</vt:lpstr>
      <vt:lpstr>Advice on the Merits</vt:lpstr>
      <vt:lpstr>Court Procedure</vt:lpstr>
      <vt:lpstr>Court Procedure</vt:lpstr>
      <vt:lpstr>After Judgment </vt:lpstr>
    </vt:vector>
  </TitlesOfParts>
  <Company>CBP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title</dc:title>
  <dc:creator>Colin Biggers and Paisley</dc:creator>
  <cp:lastModifiedBy>Heather Hibberd</cp:lastModifiedBy>
  <cp:revision>23</cp:revision>
  <cp:lastPrinted>2019-07-24T04:10:36Z</cp:lastPrinted>
  <dcterms:created xsi:type="dcterms:W3CDTF">2019-07-23T06:29:54Z</dcterms:created>
  <dcterms:modified xsi:type="dcterms:W3CDTF">2019-08-05T08:20:24Z</dcterms:modified>
</cp:coreProperties>
</file>