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1" r:id="rId1"/>
  </p:sldMasterIdLst>
  <p:notesMasterIdLst>
    <p:notesMasterId r:id="rId32"/>
  </p:notesMasterIdLst>
  <p:handoutMasterIdLst>
    <p:handoutMasterId r:id="rId33"/>
  </p:handoutMasterIdLst>
  <p:sldIdLst>
    <p:sldId id="369" r:id="rId2"/>
    <p:sldId id="370" r:id="rId3"/>
    <p:sldId id="313" r:id="rId4"/>
    <p:sldId id="296" r:id="rId5"/>
    <p:sldId id="367" r:id="rId6"/>
    <p:sldId id="349" r:id="rId7"/>
    <p:sldId id="350" r:id="rId8"/>
    <p:sldId id="368" r:id="rId9"/>
    <p:sldId id="351" r:id="rId10"/>
    <p:sldId id="346" r:id="rId11"/>
    <p:sldId id="352" r:id="rId12"/>
    <p:sldId id="354" r:id="rId13"/>
    <p:sldId id="353" r:id="rId14"/>
    <p:sldId id="343" r:id="rId15"/>
    <p:sldId id="364" r:id="rId16"/>
    <p:sldId id="347" r:id="rId17"/>
    <p:sldId id="355" r:id="rId18"/>
    <p:sldId id="356" r:id="rId19"/>
    <p:sldId id="319" r:id="rId20"/>
    <p:sldId id="357" r:id="rId21"/>
    <p:sldId id="358" r:id="rId22"/>
    <p:sldId id="360" r:id="rId23"/>
    <p:sldId id="361" r:id="rId24"/>
    <p:sldId id="365" r:id="rId25"/>
    <p:sldId id="362" r:id="rId26"/>
    <p:sldId id="371" r:id="rId27"/>
    <p:sldId id="363" r:id="rId28"/>
    <p:sldId id="366" r:id="rId29"/>
    <p:sldId id="332" r:id="rId30"/>
    <p:sldId id="372" r:id="rId31"/>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A7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2532" autoAdjust="0"/>
  </p:normalViewPr>
  <p:slideViewPr>
    <p:cSldViewPr snapToGrid="0" snapToObjects="1">
      <p:cViewPr varScale="1">
        <p:scale>
          <a:sx n="65" d="100"/>
          <a:sy n="65" d="100"/>
        </p:scale>
        <p:origin x="2292"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1836" y="-7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889938" cy="496332"/>
          </a:xfrm>
          <a:prstGeom prst="rect">
            <a:avLst/>
          </a:prstGeom>
        </p:spPr>
        <p:txBody>
          <a:bodyPr vert="horz" lIns="91742" tIns="45871" rIns="91742" bIns="45871" rtlCol="0"/>
          <a:lstStyle>
            <a:lvl1pPr algn="l">
              <a:defRPr sz="1200"/>
            </a:lvl1pPr>
          </a:lstStyle>
          <a:p>
            <a:endParaRPr lang="en-US"/>
          </a:p>
        </p:txBody>
      </p:sp>
      <p:sp>
        <p:nvSpPr>
          <p:cNvPr id="3" name="Date Placeholder 2"/>
          <p:cNvSpPr>
            <a:spLocks noGrp="1"/>
          </p:cNvSpPr>
          <p:nvPr>
            <p:ph type="dt" sz="quarter" idx="1"/>
          </p:nvPr>
        </p:nvSpPr>
        <p:spPr>
          <a:xfrm>
            <a:off x="3777609" y="1"/>
            <a:ext cx="2889938" cy="496332"/>
          </a:xfrm>
          <a:prstGeom prst="rect">
            <a:avLst/>
          </a:prstGeom>
        </p:spPr>
        <p:txBody>
          <a:bodyPr vert="horz" lIns="91742" tIns="45871" rIns="91742" bIns="45871" rtlCol="0"/>
          <a:lstStyle>
            <a:lvl1pPr algn="r">
              <a:defRPr sz="1200"/>
            </a:lvl1pPr>
          </a:lstStyle>
          <a:p>
            <a:fld id="{53355C72-D4FD-E24E-90FB-14F18D30C60D}" type="datetimeFigureOut">
              <a:rPr lang="en-US" smtClean="0"/>
              <a:pPr/>
              <a:t>10/15/2019</a:t>
            </a:fld>
            <a:endParaRPr lang="en-US"/>
          </a:p>
        </p:txBody>
      </p:sp>
      <p:sp>
        <p:nvSpPr>
          <p:cNvPr id="4" name="Footer Placeholder 3"/>
          <p:cNvSpPr>
            <a:spLocks noGrp="1"/>
          </p:cNvSpPr>
          <p:nvPr>
            <p:ph type="ftr" sz="quarter" idx="2"/>
          </p:nvPr>
        </p:nvSpPr>
        <p:spPr>
          <a:xfrm>
            <a:off x="2" y="9428583"/>
            <a:ext cx="2889938" cy="496332"/>
          </a:xfrm>
          <a:prstGeom prst="rect">
            <a:avLst/>
          </a:prstGeom>
        </p:spPr>
        <p:txBody>
          <a:bodyPr vert="horz" lIns="91742" tIns="45871" rIns="91742" bIns="45871" rtlCol="0" anchor="b"/>
          <a:lstStyle>
            <a:lvl1pPr algn="l">
              <a:defRPr sz="1200"/>
            </a:lvl1pPr>
          </a:lstStyle>
          <a:p>
            <a:endParaRPr lang="en-US"/>
          </a:p>
        </p:txBody>
      </p:sp>
      <p:sp>
        <p:nvSpPr>
          <p:cNvPr id="5" name="Slide Number Placeholder 4"/>
          <p:cNvSpPr>
            <a:spLocks noGrp="1"/>
          </p:cNvSpPr>
          <p:nvPr>
            <p:ph type="sldNum" sz="quarter" idx="3"/>
          </p:nvPr>
        </p:nvSpPr>
        <p:spPr>
          <a:xfrm>
            <a:off x="3777609" y="9428583"/>
            <a:ext cx="2889938" cy="496332"/>
          </a:xfrm>
          <a:prstGeom prst="rect">
            <a:avLst/>
          </a:prstGeom>
        </p:spPr>
        <p:txBody>
          <a:bodyPr vert="horz" lIns="91742" tIns="45871" rIns="91742" bIns="45871" rtlCol="0" anchor="b"/>
          <a:lstStyle>
            <a:lvl1pPr algn="r">
              <a:defRPr sz="1200"/>
            </a:lvl1pPr>
          </a:lstStyle>
          <a:p>
            <a:fld id="{49B98ED1-EE58-2D42-82D5-0A9BAED87EEB}" type="slidenum">
              <a:rPr lang="en-US" smtClean="0"/>
              <a:pPr/>
              <a:t>‹#›</a:t>
            </a:fld>
            <a:endParaRPr lang="en-US"/>
          </a:p>
        </p:txBody>
      </p:sp>
    </p:spTree>
    <p:extLst>
      <p:ext uri="{BB962C8B-B14F-4D97-AF65-F5344CB8AC3E}">
        <p14:creationId xmlns:p14="http://schemas.microsoft.com/office/powerpoint/2010/main" val="37715620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742" tIns="45871" rIns="91742" bIns="45871" rtlCol="0" anchor="ctr"/>
          <a:lstStyle/>
          <a:p>
            <a:endParaRPr lang="en-US"/>
          </a:p>
        </p:txBody>
      </p:sp>
      <p:sp>
        <p:nvSpPr>
          <p:cNvPr id="8" name="Notes Placeholder 4"/>
          <p:cNvSpPr>
            <a:spLocks noGrp="1"/>
          </p:cNvSpPr>
          <p:nvPr>
            <p:ph type="body" sz="quarter" idx="3"/>
          </p:nvPr>
        </p:nvSpPr>
        <p:spPr>
          <a:xfrm>
            <a:off x="814363" y="4509728"/>
            <a:ext cx="5778054" cy="4630755"/>
          </a:xfrm>
          <a:prstGeom prst="rect">
            <a:avLst/>
          </a:prstGeom>
        </p:spPr>
        <p:txBody>
          <a:bodyPr vert="horz" lIns="95072" tIns="47537" rIns="95072" bIns="47537" rtlCol="0"/>
          <a:lstStyle/>
          <a:p>
            <a:pPr lvl="0"/>
            <a:r>
              <a:rPr lang="en-US" dirty="0"/>
              <a:t>_____________________________________________________________________</a:t>
            </a:r>
          </a:p>
          <a:p>
            <a:pPr lvl="0"/>
            <a:endParaRPr lang="en-US" dirty="0"/>
          </a:p>
          <a:p>
            <a:pPr marL="0" marR="0" lvl="0" indent="0" algn="l" defTabSz="475361" rtl="0" eaLnBrk="1" fontAlgn="auto" latinLnBrk="0" hangingPunct="1">
              <a:lnSpc>
                <a:spcPct val="100000"/>
              </a:lnSpc>
              <a:spcBef>
                <a:spcPts val="0"/>
              </a:spcBef>
              <a:spcAft>
                <a:spcPts val="0"/>
              </a:spcAft>
              <a:buClrTx/>
              <a:buSzTx/>
              <a:buFontTx/>
              <a:buNone/>
              <a:tabLst/>
              <a:defRPr/>
            </a:pPr>
            <a:r>
              <a:rPr lang="en-US" dirty="0"/>
              <a:t>_____________________________________________________________________</a:t>
            </a:r>
          </a:p>
          <a:p>
            <a:pPr lvl="0"/>
            <a:endParaRPr lang="en-US" dirty="0"/>
          </a:p>
          <a:p>
            <a:pPr marL="0" marR="0" lvl="0" indent="0" algn="l" defTabSz="475361" rtl="0" eaLnBrk="1" fontAlgn="auto" latinLnBrk="0" hangingPunct="1">
              <a:lnSpc>
                <a:spcPct val="100000"/>
              </a:lnSpc>
              <a:spcBef>
                <a:spcPts val="0"/>
              </a:spcBef>
              <a:spcAft>
                <a:spcPts val="0"/>
              </a:spcAft>
              <a:buClrTx/>
              <a:buSzTx/>
              <a:buFontTx/>
              <a:buNone/>
              <a:tabLst/>
              <a:defRPr/>
            </a:pPr>
            <a:r>
              <a:rPr lang="en-US" dirty="0"/>
              <a:t>_____________________________________________________________________</a:t>
            </a:r>
          </a:p>
          <a:p>
            <a:pPr lvl="0"/>
            <a:endParaRPr lang="en-US" dirty="0"/>
          </a:p>
          <a:p>
            <a:pPr lvl="0"/>
            <a:r>
              <a:rPr lang="en-US" dirty="0"/>
              <a:t>_____________________________________________________________________</a:t>
            </a:r>
          </a:p>
          <a:p>
            <a:pPr lvl="0"/>
            <a:endParaRPr lang="en-US" dirty="0"/>
          </a:p>
          <a:p>
            <a:pPr marL="0" marR="0" lvl="0" indent="0" algn="l" defTabSz="475361" rtl="0" eaLnBrk="1" fontAlgn="auto" latinLnBrk="0" hangingPunct="1">
              <a:lnSpc>
                <a:spcPct val="100000"/>
              </a:lnSpc>
              <a:spcBef>
                <a:spcPts val="0"/>
              </a:spcBef>
              <a:spcAft>
                <a:spcPts val="0"/>
              </a:spcAft>
              <a:buClrTx/>
              <a:buSzTx/>
              <a:buFontTx/>
              <a:buNone/>
              <a:tabLst/>
              <a:defRPr/>
            </a:pPr>
            <a:r>
              <a:rPr lang="en-US" dirty="0"/>
              <a:t>_____________________________________________________________________</a:t>
            </a:r>
          </a:p>
          <a:p>
            <a:pPr lvl="0"/>
            <a:endParaRPr lang="en-US" dirty="0"/>
          </a:p>
          <a:p>
            <a:pPr marL="0" marR="0" lvl="0" indent="0" algn="l" defTabSz="475361" rtl="0" eaLnBrk="1" fontAlgn="auto" latinLnBrk="0" hangingPunct="1">
              <a:lnSpc>
                <a:spcPct val="100000"/>
              </a:lnSpc>
              <a:spcBef>
                <a:spcPts val="0"/>
              </a:spcBef>
              <a:spcAft>
                <a:spcPts val="0"/>
              </a:spcAft>
              <a:buClrTx/>
              <a:buSzTx/>
              <a:buFontTx/>
              <a:buNone/>
              <a:tabLst/>
              <a:defRPr/>
            </a:pPr>
            <a:r>
              <a:rPr lang="en-US" dirty="0"/>
              <a:t>_____________________________________________________________________</a:t>
            </a:r>
          </a:p>
          <a:p>
            <a:pPr lvl="0"/>
            <a:endParaRPr lang="en-US" dirty="0"/>
          </a:p>
          <a:p>
            <a:pPr lvl="0"/>
            <a:r>
              <a:rPr lang="en-US" dirty="0"/>
              <a:t>_____________________________________________________________________</a:t>
            </a:r>
          </a:p>
          <a:p>
            <a:pPr lvl="0"/>
            <a:endParaRPr lang="en-US" dirty="0"/>
          </a:p>
          <a:p>
            <a:pPr marL="0" marR="0" lvl="0" indent="0" algn="l" defTabSz="475361" rtl="0" eaLnBrk="1" fontAlgn="auto" latinLnBrk="0" hangingPunct="1">
              <a:lnSpc>
                <a:spcPct val="100000"/>
              </a:lnSpc>
              <a:spcBef>
                <a:spcPts val="0"/>
              </a:spcBef>
              <a:spcAft>
                <a:spcPts val="0"/>
              </a:spcAft>
              <a:buClrTx/>
              <a:buSzTx/>
              <a:buFontTx/>
              <a:buNone/>
              <a:tabLst/>
              <a:defRPr/>
            </a:pPr>
            <a:r>
              <a:rPr lang="en-US" dirty="0"/>
              <a:t>_____________________________________________________________________</a:t>
            </a:r>
          </a:p>
          <a:p>
            <a:pPr lvl="0"/>
            <a:endParaRPr lang="en-US" dirty="0"/>
          </a:p>
          <a:p>
            <a:pPr marL="0" marR="0" lvl="0" indent="0" algn="l" defTabSz="475361" rtl="0" eaLnBrk="1" fontAlgn="auto" latinLnBrk="0" hangingPunct="1">
              <a:lnSpc>
                <a:spcPct val="100000"/>
              </a:lnSpc>
              <a:spcBef>
                <a:spcPts val="0"/>
              </a:spcBef>
              <a:spcAft>
                <a:spcPts val="0"/>
              </a:spcAft>
              <a:buClrTx/>
              <a:buSzTx/>
              <a:buFontTx/>
              <a:buNone/>
              <a:tabLst/>
              <a:defRPr/>
            </a:pPr>
            <a:r>
              <a:rPr lang="en-US" dirty="0"/>
              <a:t>_____________________________________________________________________</a:t>
            </a:r>
          </a:p>
          <a:p>
            <a:pPr lvl="0"/>
            <a:endParaRPr lang="en-US" dirty="0"/>
          </a:p>
          <a:p>
            <a:pPr lvl="0"/>
            <a:r>
              <a:rPr lang="en-US" dirty="0"/>
              <a:t>_____________________________________________________________________</a:t>
            </a:r>
          </a:p>
          <a:p>
            <a:pPr lvl="0"/>
            <a:endParaRPr lang="en-US" dirty="0"/>
          </a:p>
          <a:p>
            <a:pPr marL="0" marR="0" lvl="0" indent="0" algn="l" defTabSz="475361" rtl="0" eaLnBrk="1" fontAlgn="auto" latinLnBrk="0" hangingPunct="1">
              <a:lnSpc>
                <a:spcPct val="100000"/>
              </a:lnSpc>
              <a:spcBef>
                <a:spcPts val="0"/>
              </a:spcBef>
              <a:spcAft>
                <a:spcPts val="0"/>
              </a:spcAft>
              <a:buClrTx/>
              <a:buSzTx/>
              <a:buFontTx/>
              <a:buNone/>
              <a:tabLst/>
              <a:defRPr/>
            </a:pPr>
            <a:r>
              <a:rPr lang="en-US" dirty="0"/>
              <a:t>_____________________________________________________________________</a:t>
            </a:r>
          </a:p>
          <a:p>
            <a:pPr lvl="0"/>
            <a:endParaRPr lang="en-US" dirty="0"/>
          </a:p>
          <a:p>
            <a:pPr lvl="0"/>
            <a:endParaRPr lang="en-US" dirty="0"/>
          </a:p>
        </p:txBody>
      </p:sp>
      <p:sp>
        <p:nvSpPr>
          <p:cNvPr id="9" name="Slide Number Placeholder 6"/>
          <p:cNvSpPr>
            <a:spLocks noGrp="1"/>
          </p:cNvSpPr>
          <p:nvPr>
            <p:ph type="sldNum" sz="quarter" idx="5"/>
          </p:nvPr>
        </p:nvSpPr>
        <p:spPr>
          <a:xfrm>
            <a:off x="3832531" y="9276822"/>
            <a:ext cx="2786003" cy="514528"/>
          </a:xfrm>
          <a:prstGeom prst="rect">
            <a:avLst/>
          </a:prstGeom>
        </p:spPr>
        <p:txBody>
          <a:bodyPr vert="horz" lIns="95072" tIns="47537" rIns="95072" bIns="47537" rtlCol="0" anchor="b"/>
          <a:lstStyle>
            <a:lvl1pPr algn="r">
              <a:defRPr lang="en-US" sz="1000" kern="1200" smtClean="0">
                <a:solidFill>
                  <a:srgbClr val="009EBA"/>
                </a:solidFill>
                <a:latin typeface="Century Gothic" panose="020B0502020202020204" pitchFamily="34" charset="0"/>
                <a:ea typeface="+mn-ea"/>
                <a:cs typeface="+mn-cs"/>
              </a:defRPr>
            </a:lvl1pPr>
          </a:lstStyle>
          <a:p>
            <a:fld id="{7EB9FC34-24C0-5643-BC97-BB7F4DEE8E63}" type="slidenum">
              <a:rPr lang="en-AU" smtClean="0"/>
              <a:pPr/>
              <a:t>‹#›</a:t>
            </a:fld>
            <a:endParaRPr lang="en-AU" dirty="0"/>
          </a:p>
        </p:txBody>
      </p:sp>
      <p:sp>
        <p:nvSpPr>
          <p:cNvPr id="10" name="Footer Placeholder 5"/>
          <p:cNvSpPr>
            <a:spLocks noGrp="1"/>
          </p:cNvSpPr>
          <p:nvPr>
            <p:ph type="ftr" sz="quarter" idx="4"/>
          </p:nvPr>
        </p:nvSpPr>
        <p:spPr>
          <a:xfrm>
            <a:off x="814364" y="9265852"/>
            <a:ext cx="3018170" cy="514528"/>
          </a:xfrm>
          <a:prstGeom prst="rect">
            <a:avLst/>
          </a:prstGeom>
        </p:spPr>
        <p:txBody>
          <a:bodyPr vert="horz" lIns="95072" tIns="47537" rIns="95072" bIns="47537" rtlCol="0" anchor="b"/>
          <a:lstStyle>
            <a:lvl1pPr algn="l">
              <a:defRPr sz="1000">
                <a:solidFill>
                  <a:srgbClr val="009EBA"/>
                </a:solidFill>
                <a:latin typeface="Century Gothic" panose="020B0502020202020204" pitchFamily="34" charset="0"/>
              </a:defRPr>
            </a:lvl1pPr>
          </a:lstStyle>
          <a:p>
            <a:r>
              <a:rPr lang="en-US" dirty="0"/>
              <a:t>2015 Risk Management Intensive</a:t>
            </a:r>
          </a:p>
        </p:txBody>
      </p:sp>
    </p:spTree>
    <p:extLst>
      <p:ext uri="{BB962C8B-B14F-4D97-AF65-F5344CB8AC3E}">
        <p14:creationId xmlns:p14="http://schemas.microsoft.com/office/powerpoint/2010/main" val="976720861"/>
      </p:ext>
    </p:extLst>
  </p:cSld>
  <p:clrMap bg1="lt1" tx1="dk1" bg2="lt2" tx2="dk2" accent1="accent1" accent2="accent2" accent3="accent3" accent4="accent4" accent5="accent5" accent6="accent6" hlink="hlink" folHlink="folHlink"/>
  <p:hf hdr="0" ftr="0" dt="0"/>
  <p:notesStyle>
    <a:lvl1pPr marL="0" marR="0" indent="0" algn="l" defTabSz="457200" rtl="0" eaLnBrk="1" fontAlgn="auto" latinLnBrk="0" hangingPunct="1">
      <a:lnSpc>
        <a:spcPct val="100000"/>
      </a:lnSpc>
      <a:spcBef>
        <a:spcPts val="0"/>
      </a:spcBef>
      <a:spcAft>
        <a:spcPts val="0"/>
      </a:spcAft>
      <a:buClrTx/>
      <a:buSzTx/>
      <a:buFontTx/>
      <a:buNone/>
      <a:tabLst/>
      <a:defRPr sz="1200" kern="1200">
        <a:solidFill>
          <a:schemeClr val="tx1"/>
        </a:solidFill>
        <a:latin typeface="Century Gothic" panose="020B0502020202020204" pitchFamily="34" charset="0"/>
        <a:ea typeface="+mn-ea"/>
        <a:cs typeface="+mn-cs"/>
      </a:defRPr>
    </a:lvl1pPr>
    <a:lvl2pPr marL="457200" algn="l" defTabSz="457200" rtl="0" eaLnBrk="1" latinLnBrk="0" hangingPunct="1">
      <a:defRPr sz="1200" kern="1200">
        <a:solidFill>
          <a:schemeClr val="tx1"/>
        </a:solidFill>
        <a:latin typeface="Century Gothic" panose="020B0502020202020204" pitchFamily="34" charset="0"/>
        <a:ea typeface="+mn-ea"/>
        <a:cs typeface="+mn-cs"/>
      </a:defRPr>
    </a:lvl2pPr>
    <a:lvl3pPr marL="914400" algn="l" defTabSz="457200" rtl="0" eaLnBrk="1" latinLnBrk="0" hangingPunct="1">
      <a:defRPr sz="1200" kern="1200">
        <a:solidFill>
          <a:schemeClr val="tx1"/>
        </a:solidFill>
        <a:latin typeface="Century Gothic" panose="020B0502020202020204" pitchFamily="34" charset="0"/>
        <a:ea typeface="+mn-ea"/>
        <a:cs typeface="+mn-cs"/>
      </a:defRPr>
    </a:lvl3pPr>
    <a:lvl4pPr marL="1371600" algn="l" defTabSz="457200" rtl="0" eaLnBrk="1" latinLnBrk="0" hangingPunct="1">
      <a:defRPr sz="1200" kern="1200">
        <a:solidFill>
          <a:schemeClr val="tx1"/>
        </a:solidFill>
        <a:latin typeface="Century Gothic" panose="020B0502020202020204" pitchFamily="34" charset="0"/>
        <a:ea typeface="+mn-ea"/>
        <a:cs typeface="+mn-cs"/>
      </a:defRPr>
    </a:lvl4pPr>
    <a:lvl5pPr marL="1828800" algn="l" defTabSz="457200" rtl="0" eaLnBrk="1" latinLnBrk="0" hangingPunct="1">
      <a:defRPr sz="1200" kern="1200">
        <a:solidFill>
          <a:schemeClr val="tx1"/>
        </a:solidFill>
        <a:latin typeface="Century Gothic" panose="020B0502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www.austlii.edu.au/cgi-bin/viewdoc/au/legis/vic/consol_act/lta200590/s3.html#approved" TargetMode="External"/><Relationship Id="rId3" Type="http://schemas.openxmlformats.org/officeDocument/2006/relationships/hyperlink" Target="http://www.austlii.edu.au/cgi-bin/viewdoc/au/legis/vic/consol_act/lta200590/s52.html#trustee" TargetMode="External"/><Relationship Id="rId7" Type="http://schemas.openxmlformats.org/officeDocument/2006/relationships/hyperlink" Target="http://www.austlii.edu.au/cgi-bin/viewdoc/au/legis/vic/consol_act/lta200590/s3.html#personal_representative"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austlii.edu.au/cgi-bin/viewdoc/au/legis/vic/consol_act/lta200590/s3.html#trust" TargetMode="External"/><Relationship Id="rId5" Type="http://schemas.openxmlformats.org/officeDocument/2006/relationships/hyperlink" Target="http://www.austlii.edu.au/cgi-bin/viewdoc/au/legis/vic/consol_act/lta200590/s3.html#land" TargetMode="External"/><Relationship Id="rId4" Type="http://schemas.openxmlformats.org/officeDocument/2006/relationships/hyperlink" Target="http://www.austlii.edu.au/cgi-bin/viewdoc/au/legis/vic/consol_act/lta200590/s3.html#administration_trust"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Victoria_(Australia)"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parliament.vic.gov.au/legislation" TargetMode="External"/><Relationship Id="rId7" Type="http://schemas.openxmlformats.org/officeDocument/2006/relationships/hyperlink" Target="https://www.sro.vic.gov.au/node/1425"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sro.vic.gov.au/economic-entitlements" TargetMode="External"/><Relationship Id="rId5" Type="http://schemas.openxmlformats.org/officeDocument/2006/relationships/hyperlink" Target="http://www.austlii.edu.au/cgi-bin/viewdoc/au/legis/vic/consol_act/da200093/" TargetMode="External"/><Relationship Id="rId4" Type="http://schemas.openxmlformats.org/officeDocument/2006/relationships/hyperlink" Target="http://www.austlii.edu.au/cgi-bin/viewdoc/au/legis/vic/consol_act/da200093/s81.html"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ustlii.edu.au/cgi-bin/viewdoc/au/legis/vic/consol_act/da200093/s32a.html#consideratio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EB9FC34-24C0-5643-BC97-BB7F4DEE8E63}" type="slidenum">
              <a:rPr lang="en-AU" smtClean="0"/>
              <a:pPr/>
              <a:t>1</a:t>
            </a:fld>
            <a:endParaRPr lang="en-AU" dirty="0"/>
          </a:p>
        </p:txBody>
      </p:sp>
    </p:spTree>
    <p:extLst>
      <p:ext uri="{BB962C8B-B14F-4D97-AF65-F5344CB8AC3E}">
        <p14:creationId xmlns:p14="http://schemas.microsoft.com/office/powerpoint/2010/main" val="3720809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Before we move on to look at some GST issues are there any more questions or comments about CGT?</a:t>
            </a:r>
          </a:p>
        </p:txBody>
      </p:sp>
      <p:sp>
        <p:nvSpPr>
          <p:cNvPr id="4" name="Slide Number Placeholder 3"/>
          <p:cNvSpPr>
            <a:spLocks noGrp="1"/>
          </p:cNvSpPr>
          <p:nvPr>
            <p:ph type="sldNum" sz="quarter" idx="5"/>
          </p:nvPr>
        </p:nvSpPr>
        <p:spPr/>
        <p:txBody>
          <a:bodyPr/>
          <a:lstStyle/>
          <a:p>
            <a:fld id="{7EB9FC34-24C0-5643-BC97-BB7F4DEE8E63}" type="slidenum">
              <a:rPr lang="en-AU" smtClean="0"/>
              <a:pPr/>
              <a:t>10</a:t>
            </a:fld>
            <a:endParaRPr lang="en-AU" dirty="0"/>
          </a:p>
        </p:txBody>
      </p:sp>
    </p:spTree>
    <p:extLst>
      <p:ext uri="{BB962C8B-B14F-4D97-AF65-F5344CB8AC3E}">
        <p14:creationId xmlns:p14="http://schemas.microsoft.com/office/powerpoint/2010/main" val="3887217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On </a:t>
            </a:r>
            <a:r>
              <a:rPr lang="en-AU" sz="1400" b="1" dirty="0"/>
              <a:t>page 8</a:t>
            </a:r>
            <a:r>
              <a:rPr lang="en-AU" sz="1400" dirty="0"/>
              <a:t> of the handout you will find some GST basics.</a:t>
            </a:r>
          </a:p>
          <a:p>
            <a:endParaRPr lang="en-AU" sz="1400" dirty="0"/>
          </a:p>
          <a:p>
            <a:r>
              <a:rPr lang="en-AU" sz="1400" dirty="0"/>
              <a:t>I have also included the three most common causes of GST claims:</a:t>
            </a:r>
          </a:p>
          <a:p>
            <a:endParaRPr lang="en-AU" sz="1400" dirty="0"/>
          </a:p>
          <a:p>
            <a:pPr lvl="0"/>
            <a:r>
              <a:rPr lang="en-US" sz="1400" b="1" kern="1200" dirty="0">
                <a:solidFill>
                  <a:schemeClr val="tx1"/>
                </a:solidFill>
                <a:effectLst/>
                <a:latin typeface="Century Gothic" panose="020B0502020202020204" pitchFamily="34" charset="0"/>
                <a:ea typeface="+mn-ea"/>
                <a:cs typeface="+mn-cs"/>
              </a:rPr>
              <a:t>Failure to manage the legal issues.</a:t>
            </a:r>
            <a:r>
              <a:rPr lang="en-US" sz="1400" kern="1200" dirty="0">
                <a:solidFill>
                  <a:schemeClr val="tx1"/>
                </a:solidFill>
                <a:effectLst/>
                <a:latin typeface="Century Gothic" panose="020B0502020202020204" pitchFamily="34" charset="0"/>
                <a:ea typeface="+mn-ea"/>
                <a:cs typeface="+mn-cs"/>
              </a:rPr>
              <a:t> </a:t>
            </a:r>
            <a:r>
              <a:rPr lang="en-AU" sz="1400" kern="1200" dirty="0">
                <a:solidFill>
                  <a:schemeClr val="tx1"/>
                </a:solidFill>
                <a:effectLst/>
                <a:latin typeface="Century Gothic" panose="020B0502020202020204" pitchFamily="34" charset="0"/>
                <a:ea typeface="+mn-ea"/>
                <a:cs typeface="+mn-cs"/>
              </a:rPr>
              <a:t>For example, did not check that the supply qualified as a going concern. </a:t>
            </a:r>
          </a:p>
          <a:p>
            <a:pPr lvl="0"/>
            <a:r>
              <a:rPr lang="en-US" sz="1400" b="1" kern="1200" dirty="0">
                <a:solidFill>
                  <a:schemeClr val="tx1"/>
                </a:solidFill>
                <a:effectLst/>
                <a:latin typeface="Century Gothic" panose="020B0502020202020204" pitchFamily="34" charset="0"/>
                <a:ea typeface="+mn-ea"/>
                <a:cs typeface="+mn-cs"/>
              </a:rPr>
              <a:t>Simple oversight.</a:t>
            </a:r>
            <a:r>
              <a:rPr lang="en-US" sz="1400" kern="1200" dirty="0">
                <a:solidFill>
                  <a:schemeClr val="tx1"/>
                </a:solidFill>
                <a:effectLst/>
                <a:latin typeface="Century Gothic" panose="020B0502020202020204" pitchFamily="34" charset="0"/>
                <a:ea typeface="+mn-ea"/>
                <a:cs typeface="+mn-cs"/>
              </a:rPr>
              <a:t> </a:t>
            </a:r>
            <a:r>
              <a:rPr lang="en-AU" sz="1400" kern="1200" dirty="0">
                <a:solidFill>
                  <a:schemeClr val="tx1"/>
                </a:solidFill>
                <a:effectLst/>
                <a:latin typeface="Century Gothic" panose="020B0502020202020204" pitchFamily="34" charset="0"/>
                <a:ea typeface="+mn-ea"/>
                <a:cs typeface="+mn-cs"/>
              </a:rPr>
              <a:t>For example, margin scheme ‘box’ not completed in particulars of sale.</a:t>
            </a:r>
          </a:p>
          <a:p>
            <a:pPr lvl="0"/>
            <a:r>
              <a:rPr lang="en-US" sz="1400" b="1" kern="1200" dirty="0">
                <a:solidFill>
                  <a:schemeClr val="tx1"/>
                </a:solidFill>
                <a:effectLst/>
                <a:latin typeface="Century Gothic" panose="020B0502020202020204" pitchFamily="34" charset="0"/>
                <a:ea typeface="+mn-ea"/>
                <a:cs typeface="+mn-cs"/>
              </a:rPr>
              <a:t>Poor engagement management.</a:t>
            </a:r>
            <a:r>
              <a:rPr lang="en-US" sz="1400" kern="1200" dirty="0">
                <a:solidFill>
                  <a:schemeClr val="tx1"/>
                </a:solidFill>
                <a:effectLst/>
                <a:latin typeface="Century Gothic" panose="020B0502020202020204" pitchFamily="34" charset="0"/>
                <a:ea typeface="+mn-ea"/>
                <a:cs typeface="+mn-cs"/>
              </a:rPr>
              <a:t> </a:t>
            </a:r>
            <a:r>
              <a:rPr lang="en-AU" sz="1400" kern="1200" dirty="0">
                <a:solidFill>
                  <a:schemeClr val="tx1"/>
                </a:solidFill>
                <a:effectLst/>
                <a:latin typeface="Century Gothic" panose="020B0502020202020204" pitchFamily="34" charset="0"/>
                <a:ea typeface="+mn-ea"/>
                <a:cs typeface="+mn-cs"/>
              </a:rPr>
              <a:t>For example, a practitioner acted for a client who purchased a property on the margin scheme. When the property was on-sold the practitioner did not discuss with the client whether the margin scheme was to apply to the sale.</a:t>
            </a:r>
          </a:p>
          <a:p>
            <a:endParaRPr lang="en-AU" sz="1400" dirty="0"/>
          </a:p>
          <a:p>
            <a:r>
              <a:rPr lang="en-AU" sz="1400" dirty="0"/>
              <a:t>Before I take you to three of the most recent GST FAQs, I want to make mention of the GST withholding regime.</a:t>
            </a:r>
          </a:p>
          <a:p>
            <a:endParaRPr lang="en-AU" sz="1400" dirty="0"/>
          </a:p>
          <a:p>
            <a:endParaRPr lang="en-AU" sz="1400" dirty="0"/>
          </a:p>
          <a:p>
            <a:endParaRPr lang="en-AU"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11</a:t>
            </a:fld>
            <a:endParaRPr lang="en-AU" dirty="0"/>
          </a:p>
        </p:txBody>
      </p:sp>
    </p:spTree>
    <p:extLst>
      <p:ext uri="{BB962C8B-B14F-4D97-AF65-F5344CB8AC3E}">
        <p14:creationId xmlns:p14="http://schemas.microsoft.com/office/powerpoint/2010/main" val="3351655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Before I tell you about problems the ATO is dealing with - can anyone guess how much GST the ATO has collected since 1 July last year from the withholding – over $1 billion </a:t>
            </a:r>
          </a:p>
          <a:p>
            <a:endParaRPr lang="en-AU" sz="1400" dirty="0"/>
          </a:p>
          <a:p>
            <a:r>
              <a:rPr lang="en-AU" sz="1400" dirty="0"/>
              <a:t>At a seminar earlier this year Jonathan Colman from the ATO highlighted the following areas of concern:</a:t>
            </a:r>
          </a:p>
          <a:p>
            <a:endParaRPr lang="en-AU" sz="1400" dirty="0"/>
          </a:p>
          <a:p>
            <a:r>
              <a:rPr lang="en-AU" sz="1400" dirty="0"/>
              <a:t>Grouping problem – </a:t>
            </a:r>
          </a:p>
          <a:p>
            <a:endParaRPr lang="en-AU" sz="1400" dirty="0"/>
          </a:p>
          <a:p>
            <a:r>
              <a:rPr lang="en-AU" sz="1400" b="0" i="0" kern="1200" dirty="0">
                <a:solidFill>
                  <a:schemeClr val="tx1"/>
                </a:solidFill>
                <a:effectLst/>
                <a:latin typeface="Century Gothic" panose="020B0502020202020204" pitchFamily="34" charset="0"/>
                <a:ea typeface="+mn-ea"/>
                <a:cs typeface="+mn-cs"/>
              </a:rPr>
              <a:t>A GST group is two or more associated business entities that operate as a single business for GST purposes. One member of the group (the 'representative member') completes activity statements and accounts for GST on behalf of the whole group.</a:t>
            </a:r>
          </a:p>
          <a:p>
            <a:endParaRPr lang="en-AU" sz="1400" b="0" i="0" kern="1200" dirty="0">
              <a:solidFill>
                <a:schemeClr val="tx1"/>
              </a:solidFill>
              <a:effectLst/>
              <a:latin typeface="Century Gothic" panose="020B0502020202020204" pitchFamily="34" charset="0"/>
              <a:ea typeface="+mn-ea"/>
              <a:cs typeface="+mn-cs"/>
            </a:endParaRPr>
          </a:p>
          <a:p>
            <a:r>
              <a:rPr lang="en-AU" sz="1400" b="0" i="0" kern="1200" dirty="0">
                <a:solidFill>
                  <a:schemeClr val="tx1"/>
                </a:solidFill>
                <a:effectLst/>
                <a:latin typeface="Century Gothic" panose="020B0502020202020204" pitchFamily="34" charset="0"/>
                <a:ea typeface="+mn-ea"/>
                <a:cs typeface="+mn-cs"/>
              </a:rPr>
              <a:t>The problem arises where one member of the group sells an asset held on behalf of the group but uses its individual GST registration rather than the GST registration for the group.</a:t>
            </a:r>
          </a:p>
          <a:p>
            <a:endParaRPr lang="en-AU" sz="1400" dirty="0"/>
          </a:p>
          <a:p>
            <a:r>
              <a:rPr lang="en-AU" sz="1400" dirty="0"/>
              <a:t>The ATO has also seen the multiple lodgement of the GST property settlement withholding notification. According to the ATO what is meant to happen is any prior notices which are given should be cancelled. Does anyone know how to cancel a registration? You need to call the ATO</a:t>
            </a:r>
          </a:p>
          <a:p>
            <a:endParaRPr lang="en-AU" sz="1400" dirty="0"/>
          </a:p>
          <a:p>
            <a:r>
              <a:rPr lang="en-AU" sz="1400" dirty="0"/>
              <a:t>The next issue arises because a purchaser fails to lodge the GST property settlement date confirmation.</a:t>
            </a:r>
          </a:p>
          <a:p>
            <a:endParaRPr lang="en-AU" sz="1400" dirty="0"/>
          </a:p>
          <a:p>
            <a:r>
              <a:rPr lang="en-AU" sz="1400" dirty="0"/>
              <a:t>The fourth issue raised is where a vendor thinks they don’t need to do anything further once withholding has occurred. What the vendor should do is record the supply of property in their next BAS after settlement.</a:t>
            </a:r>
          </a:p>
          <a:p>
            <a:endParaRPr lang="en-AU"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12</a:t>
            </a:fld>
            <a:endParaRPr lang="en-AU" dirty="0"/>
          </a:p>
        </p:txBody>
      </p:sp>
    </p:spTree>
    <p:extLst>
      <p:ext uri="{BB962C8B-B14F-4D97-AF65-F5344CB8AC3E}">
        <p14:creationId xmlns:p14="http://schemas.microsoft.com/office/powerpoint/2010/main" val="2060909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400" dirty="0"/>
              <a:t>I now want to refer you to three recent FAQs about GST. The questions and answers are on pages 8 and 9 of the handout.</a:t>
            </a:r>
          </a:p>
          <a:p>
            <a:pPr marL="0" indent="0">
              <a:buNone/>
            </a:pPr>
            <a:endParaRPr lang="en-AU" sz="1400" dirty="0"/>
          </a:p>
          <a:p>
            <a:pPr marL="0" indent="0">
              <a:buNone/>
            </a:pPr>
            <a:r>
              <a:rPr lang="en-AU" sz="1400" dirty="0"/>
              <a:t>You will find 67 FAQs about GST on our website. The largest number of FAQs is about the supply of residential land followed by commercial property.</a:t>
            </a:r>
          </a:p>
          <a:p>
            <a:pPr marL="0" indent="0">
              <a:buNone/>
            </a:pPr>
            <a:endParaRPr lang="en-AU" sz="1400" dirty="0"/>
          </a:p>
          <a:p>
            <a:pPr marL="0" indent="0">
              <a:buNone/>
            </a:pPr>
            <a:r>
              <a:rPr lang="en-AU" sz="1400" dirty="0"/>
              <a:t>The first FAQ is about the new withholding regime. I will leave you to read these along with the 67 FAQs about GST on our website.</a:t>
            </a:r>
          </a:p>
          <a:p>
            <a:pPr marL="0" indent="0">
              <a:buNone/>
            </a:pPr>
            <a:endParaRPr lang="en-AU" sz="1400" dirty="0"/>
          </a:p>
          <a:p>
            <a:pPr marL="0" indent="0">
              <a:buNone/>
            </a:pPr>
            <a:r>
              <a:rPr lang="en-AU" sz="1400" dirty="0"/>
              <a:t>Q1:		What should I do where I am acting for a purchaser buying a new townhouse and the vendor is not registered but I suspect they are required to be registered? </a:t>
            </a:r>
          </a:p>
          <a:p>
            <a:pPr marL="0" indent="0">
              <a:buNone/>
            </a:pPr>
            <a:endParaRPr lang="en-AU" sz="1400" dirty="0"/>
          </a:p>
          <a:p>
            <a:pPr marL="0" indent="0">
              <a:buNone/>
            </a:pPr>
            <a:r>
              <a:rPr lang="en-AU" sz="1400" b="0" i="0" kern="1200" dirty="0">
                <a:solidFill>
                  <a:schemeClr val="tx1"/>
                </a:solidFill>
                <a:effectLst/>
                <a:latin typeface="Century Gothic" panose="020B0502020202020204" pitchFamily="34" charset="0"/>
                <a:ea typeface="+mn-ea"/>
                <a:cs typeface="+mn-cs"/>
              </a:rPr>
              <a:t>If the supply is a taxable supply of new residential premises and you have a notice saying you do not have to withhold, then the Australian Taxation Office has told us you can rely on that notice providing nothing makes it unreasonable to believe the notice. The mere fact that the property is newly built without any further information is, according to the ATO, not enough to make it unreasonable to believe the notice.</a:t>
            </a:r>
            <a:endParaRPr lang="en-AU" sz="1400" dirty="0"/>
          </a:p>
          <a:p>
            <a:pPr marL="0" indent="0">
              <a:buNone/>
            </a:pPr>
            <a:endParaRPr lang="en-AU" sz="1400" dirty="0"/>
          </a:p>
          <a:p>
            <a:pPr marL="0" indent="0">
              <a:buNone/>
            </a:pPr>
            <a:r>
              <a:rPr lang="en-AU" sz="1400" dirty="0"/>
              <a:t>The second one is about a client who is not registered for GST</a:t>
            </a:r>
          </a:p>
          <a:p>
            <a:pPr marL="0" indent="0">
              <a:buNone/>
            </a:pPr>
            <a:endParaRPr lang="en-AU" sz="1400" dirty="0"/>
          </a:p>
          <a:p>
            <a:pPr marL="0" indent="0">
              <a:buNone/>
            </a:pPr>
            <a:r>
              <a:rPr lang="en-US" sz="1400" dirty="0"/>
              <a:t>Q2: 		My client is not registered for GST and he is selling a commercial property/factory for around $400,000. Do I need to deal with GST in the contract?</a:t>
            </a:r>
          </a:p>
          <a:p>
            <a:pPr marL="0" indent="0">
              <a:buNone/>
            </a:pPr>
            <a:endParaRPr lang="en-US" sz="1400" dirty="0"/>
          </a:p>
          <a:p>
            <a:r>
              <a:rPr lang="en-US" sz="1400" b="1" kern="1200" dirty="0">
                <a:solidFill>
                  <a:schemeClr val="tx1"/>
                </a:solidFill>
                <a:effectLst/>
                <a:latin typeface="Century Gothic" panose="020B0502020202020204" pitchFamily="34" charset="0"/>
                <a:ea typeface="+mn-ea"/>
                <a:cs typeface="+mn-cs"/>
              </a:rPr>
              <a:t>While your vendor client is not registered for GST the question you need to ask is whether he is required to be registered. The points to note are:</a:t>
            </a:r>
            <a:endParaRPr lang="en-AU" sz="1400" kern="1200" dirty="0">
              <a:solidFill>
                <a:schemeClr val="tx1"/>
              </a:solidFill>
              <a:effectLst/>
              <a:latin typeface="Century Gothic" panose="020B0502020202020204" pitchFamily="34" charset="0"/>
              <a:ea typeface="+mn-ea"/>
              <a:cs typeface="+mn-cs"/>
            </a:endParaRPr>
          </a:p>
          <a:p>
            <a:pPr marL="171450" lvl="0" indent="-171450">
              <a:buFont typeface="Arial" panose="020B0604020202020204" pitchFamily="34" charset="0"/>
              <a:buChar char="•"/>
            </a:pPr>
            <a:r>
              <a:rPr lang="en-US" sz="1400" kern="1200" dirty="0">
                <a:solidFill>
                  <a:schemeClr val="tx1"/>
                </a:solidFill>
                <a:effectLst/>
                <a:latin typeface="Century Gothic" panose="020B0502020202020204" pitchFamily="34" charset="0"/>
                <a:ea typeface="+mn-ea"/>
                <a:cs typeface="+mn-cs"/>
              </a:rPr>
              <a:t>an entity is required to be registered if its GST turnover from an enterprise is at or above the GST registration threshold ($75,000 p.a.)</a:t>
            </a:r>
            <a:endParaRPr lang="en-AU" sz="1400" kern="1200" dirty="0">
              <a:solidFill>
                <a:schemeClr val="tx1"/>
              </a:solidFill>
              <a:effectLst/>
              <a:latin typeface="Century Gothic" panose="020B0502020202020204" pitchFamily="34" charset="0"/>
              <a:ea typeface="+mn-ea"/>
              <a:cs typeface="+mn-cs"/>
            </a:endParaRPr>
          </a:p>
          <a:p>
            <a:pPr marL="171450" lvl="0" indent="-171450">
              <a:buFont typeface="Arial" panose="020B0604020202020204" pitchFamily="34" charset="0"/>
              <a:buChar char="•"/>
            </a:pPr>
            <a:r>
              <a:rPr lang="en-US" sz="1400" kern="1200" dirty="0">
                <a:solidFill>
                  <a:schemeClr val="tx1"/>
                </a:solidFill>
                <a:effectLst/>
                <a:latin typeface="Century Gothic" panose="020B0502020202020204" pitchFamily="34" charset="0"/>
                <a:ea typeface="+mn-ea"/>
                <a:cs typeface="+mn-cs"/>
              </a:rPr>
              <a:t>GST turnover consists of current GST turnover and projected GST turnover and includes turnover from </a:t>
            </a:r>
            <a:r>
              <a:rPr lang="en-US" sz="1400" b="1" kern="1200" dirty="0">
                <a:solidFill>
                  <a:schemeClr val="tx1"/>
                </a:solidFill>
                <a:effectLst/>
                <a:latin typeface="Century Gothic" panose="020B0502020202020204" pitchFamily="34" charset="0"/>
                <a:ea typeface="+mn-ea"/>
                <a:cs typeface="+mn-cs"/>
              </a:rPr>
              <a:t>all sources</a:t>
            </a:r>
            <a:r>
              <a:rPr lang="en-US" sz="1400" kern="1200" dirty="0">
                <a:solidFill>
                  <a:schemeClr val="tx1"/>
                </a:solidFill>
                <a:effectLst/>
                <a:latin typeface="Century Gothic" panose="020B0502020202020204" pitchFamily="34" charset="0"/>
                <a:ea typeface="+mn-ea"/>
                <a:cs typeface="+mn-cs"/>
              </a:rPr>
              <a:t> other than salaries and input taxed turnover</a:t>
            </a:r>
            <a:endParaRPr lang="en-AU" sz="1400" kern="1200" dirty="0">
              <a:solidFill>
                <a:schemeClr val="tx1"/>
              </a:solidFill>
              <a:effectLst/>
              <a:latin typeface="Century Gothic" panose="020B0502020202020204" pitchFamily="34" charset="0"/>
              <a:ea typeface="+mn-ea"/>
              <a:cs typeface="+mn-cs"/>
            </a:endParaRPr>
          </a:p>
          <a:p>
            <a:pPr marL="171450" lvl="0" indent="-171450">
              <a:buFont typeface="Arial" panose="020B0604020202020204" pitchFamily="34" charset="0"/>
              <a:buChar char="•"/>
            </a:pPr>
            <a:r>
              <a:rPr lang="en-US" sz="1400" kern="1200" dirty="0">
                <a:solidFill>
                  <a:schemeClr val="tx1"/>
                </a:solidFill>
                <a:effectLst/>
                <a:latin typeface="Century Gothic" panose="020B0502020202020204" pitchFamily="34" charset="0"/>
                <a:ea typeface="+mn-ea"/>
                <a:cs typeface="+mn-cs"/>
              </a:rPr>
              <a:t>it is not a requirement that the enterprise be one relating to dealings in land</a:t>
            </a:r>
            <a:endParaRPr lang="en-AU" sz="1400" kern="1200" dirty="0">
              <a:solidFill>
                <a:schemeClr val="tx1"/>
              </a:solidFill>
              <a:effectLst/>
              <a:latin typeface="Century Gothic" panose="020B0502020202020204" pitchFamily="34" charset="0"/>
              <a:ea typeface="+mn-ea"/>
              <a:cs typeface="+mn-cs"/>
            </a:endParaRPr>
          </a:p>
          <a:p>
            <a:pPr marL="171450" lvl="0" indent="-171450">
              <a:buFont typeface="Arial" panose="020B0604020202020204" pitchFamily="34" charset="0"/>
              <a:buChar char="•"/>
            </a:pPr>
            <a:r>
              <a:rPr lang="en-US" sz="1400" kern="1200" dirty="0">
                <a:solidFill>
                  <a:schemeClr val="tx1"/>
                </a:solidFill>
                <a:effectLst/>
                <a:latin typeface="Century Gothic" panose="020B0502020202020204" pitchFamily="34" charset="0"/>
                <a:ea typeface="+mn-ea"/>
                <a:cs typeface="+mn-cs"/>
              </a:rPr>
              <a:t>whether an entity is required to be registered is not judged on a property by property basis.</a:t>
            </a:r>
            <a:endParaRPr lang="en-AU" sz="1400" kern="1200" dirty="0">
              <a:solidFill>
                <a:schemeClr val="tx1"/>
              </a:solidFill>
              <a:effectLst/>
              <a:latin typeface="Century Gothic" panose="020B0502020202020204" pitchFamily="34" charset="0"/>
              <a:ea typeface="+mn-ea"/>
              <a:cs typeface="+mn-cs"/>
            </a:endParaRPr>
          </a:p>
          <a:p>
            <a:endParaRPr lang="en-US" sz="1400" kern="1200" dirty="0">
              <a:solidFill>
                <a:schemeClr val="tx1"/>
              </a:solidFill>
              <a:effectLst/>
              <a:latin typeface="Century Gothic" panose="020B0502020202020204" pitchFamily="34" charset="0"/>
              <a:ea typeface="+mn-ea"/>
              <a:cs typeface="+mn-cs"/>
            </a:endParaRPr>
          </a:p>
          <a:p>
            <a:r>
              <a:rPr lang="en-US" sz="1400" kern="1200" dirty="0">
                <a:solidFill>
                  <a:schemeClr val="tx1"/>
                </a:solidFill>
                <a:effectLst/>
                <a:latin typeface="Century Gothic" panose="020B0502020202020204" pitchFamily="34" charset="0"/>
                <a:ea typeface="+mn-ea"/>
                <a:cs typeface="+mn-cs"/>
              </a:rPr>
              <a:t>In your case, </a:t>
            </a:r>
            <a:r>
              <a:rPr lang="en-US" sz="1400" b="1" kern="1200" dirty="0">
                <a:solidFill>
                  <a:schemeClr val="tx1"/>
                </a:solidFill>
                <a:effectLst/>
                <a:latin typeface="Century Gothic" panose="020B0502020202020204" pitchFamily="34" charset="0"/>
                <a:ea typeface="+mn-ea"/>
                <a:cs typeface="+mn-cs"/>
              </a:rPr>
              <a:t>the GST turnover</a:t>
            </a:r>
            <a:r>
              <a:rPr lang="en-US" sz="1400" kern="1200" dirty="0">
                <a:solidFill>
                  <a:schemeClr val="tx1"/>
                </a:solidFill>
                <a:effectLst/>
                <a:latin typeface="Century Gothic" panose="020B0502020202020204" pitchFamily="34" charset="0"/>
                <a:ea typeface="+mn-ea"/>
                <a:cs typeface="+mn-cs"/>
              </a:rPr>
              <a:t> is not restricted to the turnover from the business that </a:t>
            </a:r>
            <a:r>
              <a:rPr lang="en-US" sz="1400" b="1" kern="1200" dirty="0">
                <a:solidFill>
                  <a:schemeClr val="tx1"/>
                </a:solidFill>
                <a:effectLst/>
                <a:latin typeface="Century Gothic" panose="020B0502020202020204" pitchFamily="34" charset="0"/>
                <a:ea typeface="+mn-ea"/>
                <a:cs typeface="+mn-cs"/>
              </a:rPr>
              <a:t>your client</a:t>
            </a:r>
            <a:r>
              <a:rPr lang="en-US" sz="1400" kern="1200" dirty="0">
                <a:solidFill>
                  <a:schemeClr val="tx1"/>
                </a:solidFill>
                <a:effectLst/>
                <a:latin typeface="Century Gothic" panose="020B0502020202020204" pitchFamily="34" charset="0"/>
                <a:ea typeface="+mn-ea"/>
                <a:cs typeface="+mn-cs"/>
              </a:rPr>
              <a:t> operates. It will certainly include that turnover but will also include relevant turnover from other sources.</a:t>
            </a:r>
            <a:endParaRPr lang="en-AU" sz="1400" kern="1200" dirty="0">
              <a:solidFill>
                <a:schemeClr val="tx1"/>
              </a:solidFill>
              <a:effectLst/>
              <a:latin typeface="Century Gothic" panose="020B0502020202020204" pitchFamily="34" charset="0"/>
              <a:ea typeface="+mn-ea"/>
              <a:cs typeface="+mn-cs"/>
            </a:endParaRPr>
          </a:p>
          <a:p>
            <a:r>
              <a:rPr lang="en-US" sz="1400" kern="1200" dirty="0">
                <a:solidFill>
                  <a:schemeClr val="tx1"/>
                </a:solidFill>
                <a:effectLst/>
                <a:latin typeface="Century Gothic" panose="020B0502020202020204" pitchFamily="34" charset="0"/>
                <a:ea typeface="+mn-ea"/>
                <a:cs typeface="+mn-cs"/>
              </a:rPr>
              <a:t>If the position is that your client is neither registered nor required to be registered for GST, section188-25 of the GST Act excludes the proceeds of sale of a capital asset from projected GST turnover, so avoiding the situation where the sale itself triggers a requirement to be registered. This exclusion does not apply where land is trading stock, and land may become trading stock (for income tax and GST purposes) if acquired for the purpose of resale.</a:t>
            </a:r>
            <a:endParaRPr lang="en-AU" sz="1400" kern="1200" dirty="0">
              <a:solidFill>
                <a:schemeClr val="tx1"/>
              </a:solidFill>
              <a:effectLst/>
              <a:latin typeface="Century Gothic" panose="020B0502020202020204" pitchFamily="34" charset="0"/>
              <a:ea typeface="+mn-ea"/>
              <a:cs typeface="+mn-cs"/>
            </a:endParaRPr>
          </a:p>
          <a:p>
            <a:r>
              <a:rPr lang="en-US" sz="1400" kern="1200" dirty="0">
                <a:solidFill>
                  <a:schemeClr val="tx1"/>
                </a:solidFill>
                <a:effectLst/>
                <a:latin typeface="Century Gothic" panose="020B0502020202020204" pitchFamily="34" charset="0"/>
                <a:ea typeface="+mn-ea"/>
                <a:cs typeface="+mn-cs"/>
              </a:rPr>
              <a:t>If there is any likelihood at all that your client is required to be registered, the contract should be ‘plus GST’ and you should determine his GST status one way or another and, if the indication is in favor of registration, register him.</a:t>
            </a:r>
            <a:endParaRPr lang="en-AU" sz="1400" kern="1200" dirty="0">
              <a:solidFill>
                <a:schemeClr val="tx1"/>
              </a:solidFill>
              <a:effectLst/>
              <a:latin typeface="Century Gothic" panose="020B0502020202020204" pitchFamily="34" charset="0"/>
              <a:ea typeface="+mn-ea"/>
              <a:cs typeface="+mn-cs"/>
            </a:endParaRPr>
          </a:p>
          <a:p>
            <a:r>
              <a:rPr lang="en-US" sz="1400" kern="1200" dirty="0">
                <a:solidFill>
                  <a:schemeClr val="tx1"/>
                </a:solidFill>
                <a:effectLst/>
                <a:latin typeface="Century Gothic" panose="020B0502020202020204" pitchFamily="34" charset="0"/>
                <a:ea typeface="+mn-ea"/>
                <a:cs typeface="+mn-cs"/>
              </a:rPr>
              <a:t>If the property is leased, you should consider if the going concern exemption will apply.</a:t>
            </a:r>
            <a:endParaRPr lang="en-AU" sz="1400" kern="1200" dirty="0">
              <a:solidFill>
                <a:schemeClr val="tx1"/>
              </a:solidFill>
              <a:effectLst/>
              <a:latin typeface="Century Gothic" panose="020B0502020202020204" pitchFamily="34" charset="0"/>
              <a:ea typeface="+mn-ea"/>
              <a:cs typeface="+mn-cs"/>
            </a:endParaRPr>
          </a:p>
          <a:p>
            <a:r>
              <a:rPr lang="en-US" sz="1400" kern="1200" dirty="0">
                <a:solidFill>
                  <a:schemeClr val="tx1"/>
                </a:solidFill>
                <a:effectLst/>
                <a:latin typeface="Century Gothic" panose="020B0502020202020204" pitchFamily="34" charset="0"/>
                <a:ea typeface="+mn-ea"/>
                <a:cs typeface="+mn-cs"/>
              </a:rPr>
              <a:t>If the property is not leased, you should consider whether the margin scheme could be applied.</a:t>
            </a:r>
            <a:endParaRPr lang="en-AU" sz="1400" kern="1200" dirty="0">
              <a:solidFill>
                <a:schemeClr val="tx1"/>
              </a:solidFill>
              <a:effectLst/>
              <a:latin typeface="Century Gothic" panose="020B0502020202020204" pitchFamily="34" charset="0"/>
              <a:ea typeface="+mn-ea"/>
              <a:cs typeface="+mn-cs"/>
            </a:endParaRPr>
          </a:p>
          <a:p>
            <a:pPr marL="0" indent="0">
              <a:buNone/>
            </a:pPr>
            <a:endParaRPr lang="en-US" sz="1400" dirty="0"/>
          </a:p>
          <a:p>
            <a:pPr marL="0" indent="0">
              <a:buNone/>
            </a:pPr>
            <a:r>
              <a:rPr lang="en-US" sz="1400" dirty="0"/>
              <a:t>The third one is also about the withholding regime:</a:t>
            </a:r>
            <a:br>
              <a:rPr lang="en-US" sz="1400" dirty="0"/>
            </a:br>
            <a:endParaRPr lang="en-US" sz="1400" dirty="0"/>
          </a:p>
          <a:p>
            <a:pPr marL="0" indent="0">
              <a:buNone/>
            </a:pPr>
            <a:r>
              <a:rPr lang="en-US" sz="1400" dirty="0"/>
              <a:t>Q3:		What are the notice and/or GST withholding requirements for retirement village units?</a:t>
            </a:r>
            <a:endParaRPr lang="en-AU" sz="1400" dirty="0"/>
          </a:p>
          <a:p>
            <a:endParaRPr lang="en-AU" sz="1400" dirty="0"/>
          </a:p>
          <a:p>
            <a:r>
              <a:rPr lang="en-AU" sz="1400" b="0" i="0" kern="1200" dirty="0">
                <a:solidFill>
                  <a:schemeClr val="tx1"/>
                </a:solidFill>
                <a:effectLst/>
                <a:latin typeface="Century Gothic" panose="020B0502020202020204" pitchFamily="34" charset="0"/>
                <a:ea typeface="+mn-ea"/>
                <a:cs typeface="+mn-cs"/>
              </a:rPr>
              <a:t>Retirement villages will be subject to the withholding requirements but only if there is a supply of residential premises by way of sale or long-term lease. A long-term lease is defined as one of at least 50 years. A lease of less than 50 years, and a lease for at least 50 years but which is not reasonably expected to continue for at least 50 years, will not, according to the ATO, be long-term leases as defined in section 195-1 of the GST Act.</a:t>
            </a:r>
            <a:endParaRPr lang="en-AU" sz="1400"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13</a:t>
            </a:fld>
            <a:endParaRPr lang="en-AU" dirty="0"/>
          </a:p>
        </p:txBody>
      </p:sp>
    </p:spTree>
    <p:extLst>
      <p:ext uri="{BB962C8B-B14F-4D97-AF65-F5344CB8AC3E}">
        <p14:creationId xmlns:p14="http://schemas.microsoft.com/office/powerpoint/2010/main" val="1875935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I now want to give you an example of a GST claim. Please refer to </a:t>
            </a:r>
            <a:r>
              <a:rPr lang="en-AU" sz="1400" b="1" dirty="0"/>
              <a:t>page 10</a:t>
            </a:r>
            <a:r>
              <a:rPr lang="en-AU" sz="1400" dirty="0"/>
              <a:t> of the handout.</a:t>
            </a:r>
          </a:p>
          <a:p>
            <a:endParaRPr lang="en-AU" sz="1400" dirty="0"/>
          </a:p>
          <a:p>
            <a:pPr marL="0" indent="0">
              <a:buNone/>
            </a:pPr>
            <a:r>
              <a:rPr lang="en-AU" sz="1400" dirty="0"/>
              <a:t>In this conveyancing GST claim the lawyer </a:t>
            </a:r>
            <a:r>
              <a:rPr lang="en-US" sz="1400" dirty="0"/>
              <a:t>acted for a </a:t>
            </a:r>
            <a:r>
              <a:rPr lang="en-US" sz="1400" b="1" dirty="0"/>
              <a:t>purchaser</a:t>
            </a:r>
            <a:r>
              <a:rPr lang="en-US" sz="1400" dirty="0"/>
              <a:t> of a new residence. The practitioner had known the client for over 30 years. The practitioner reviewed what was a fairly vanilla residential contract of sale.</a:t>
            </a:r>
          </a:p>
          <a:p>
            <a:endParaRPr lang="en-US" sz="1400" dirty="0"/>
          </a:p>
          <a:p>
            <a:r>
              <a:rPr lang="en-US" sz="1400" dirty="0"/>
              <a:t>What the lawyer missed was that the price of $812,500 was plus GST.</a:t>
            </a:r>
          </a:p>
          <a:p>
            <a:endParaRPr lang="en-US" sz="1400" dirty="0"/>
          </a:p>
          <a:p>
            <a:r>
              <a:rPr lang="en-US" sz="1400" dirty="0"/>
              <a:t>What the client believed was that $812,500 was the market value for the property so they were shocked when closer to settlement they were told they had to come with the GST.</a:t>
            </a:r>
          </a:p>
          <a:p>
            <a:endParaRPr lang="en-US" sz="1400" dirty="0"/>
          </a:p>
          <a:p>
            <a:r>
              <a:rPr lang="en-US" sz="1400" dirty="0"/>
              <a:t>Unfortunately the purchaser could not afford the GST.</a:t>
            </a:r>
          </a:p>
          <a:p>
            <a:endParaRPr lang="en-US" sz="1400" dirty="0"/>
          </a:p>
          <a:p>
            <a:r>
              <a:rPr lang="en-US" sz="1400" dirty="0"/>
              <a:t>The claim ended up costing about $86,000.</a:t>
            </a:r>
          </a:p>
          <a:p>
            <a:endParaRPr lang="en-AU" sz="1400" b="1" kern="1200" dirty="0">
              <a:solidFill>
                <a:schemeClr val="tx1"/>
              </a:solidFill>
              <a:effectLst/>
              <a:latin typeface="Century Gothic" panose="020B0502020202020204" pitchFamily="34" charset="0"/>
              <a:ea typeface="+mn-ea"/>
              <a:cs typeface="+mn-cs"/>
            </a:endParaRPr>
          </a:p>
          <a:p>
            <a:r>
              <a:rPr lang="en-AU" sz="1400" b="1" kern="1200" dirty="0">
                <a:solidFill>
                  <a:schemeClr val="tx1"/>
                </a:solidFill>
                <a:effectLst/>
                <a:latin typeface="Century Gothic" panose="020B0502020202020204" pitchFamily="34" charset="0"/>
                <a:ea typeface="+mn-ea"/>
                <a:cs typeface="+mn-cs"/>
              </a:rPr>
              <a:t>A case to refer to about the sort of issues we see in GST claims is: </a:t>
            </a:r>
            <a:r>
              <a:rPr lang="en-AU" sz="1400" i="1" kern="1200" dirty="0">
                <a:solidFill>
                  <a:schemeClr val="tx1"/>
                </a:solidFill>
                <a:effectLst/>
                <a:latin typeface="Century Gothic" panose="020B0502020202020204" pitchFamily="34" charset="0"/>
                <a:ea typeface="+mn-ea"/>
                <a:cs typeface="+mn-cs"/>
              </a:rPr>
              <a:t>A &amp; A Property Developers Pty Ltd v MCCA Asset Management Ltd</a:t>
            </a:r>
            <a:r>
              <a:rPr lang="en-AU" sz="1400" kern="1200" dirty="0">
                <a:solidFill>
                  <a:schemeClr val="tx1"/>
                </a:solidFill>
                <a:effectLst/>
                <a:latin typeface="Century Gothic" panose="020B0502020202020204" pitchFamily="34" charset="0"/>
                <a:ea typeface="+mn-ea"/>
                <a:cs typeface="+mn-cs"/>
              </a:rPr>
              <a:t> [2017] VSCA 365</a:t>
            </a:r>
          </a:p>
          <a:p>
            <a:endParaRPr lang="en-AU" sz="1400" kern="1200" dirty="0">
              <a:solidFill>
                <a:schemeClr val="tx1"/>
              </a:solidFill>
              <a:effectLst/>
              <a:latin typeface="Century Gothic" panose="020B0502020202020204" pitchFamily="34" charset="0"/>
              <a:ea typeface="+mn-ea"/>
              <a:cs typeface="+mn-cs"/>
            </a:endParaRPr>
          </a:p>
          <a:p>
            <a:r>
              <a:rPr lang="en-AU" sz="1400" kern="1200" dirty="0">
                <a:solidFill>
                  <a:schemeClr val="tx1"/>
                </a:solidFill>
                <a:effectLst/>
                <a:latin typeface="Century Gothic" panose="020B0502020202020204" pitchFamily="34" charset="0"/>
                <a:ea typeface="+mn-ea"/>
                <a:cs typeface="+mn-cs"/>
              </a:rPr>
              <a:t>In the contract in this case ‘GST’ was inserted in the relevant box in the particulars of sale instead of ‘plus GST’ as required by general condition 13.</a:t>
            </a:r>
          </a:p>
          <a:p>
            <a:endParaRPr lang="en-AU" sz="1400" kern="1200" dirty="0">
              <a:solidFill>
                <a:schemeClr val="tx1"/>
              </a:solidFill>
              <a:effectLst/>
              <a:latin typeface="Century Gothic" panose="020B0502020202020204" pitchFamily="34" charset="0"/>
              <a:ea typeface="+mn-ea"/>
              <a:cs typeface="+mn-cs"/>
            </a:endParaRPr>
          </a:p>
          <a:p>
            <a:r>
              <a:rPr lang="en-AU" sz="1400" kern="1200" dirty="0">
                <a:solidFill>
                  <a:schemeClr val="tx1"/>
                </a:solidFill>
                <a:effectLst/>
                <a:latin typeface="Century Gothic" panose="020B0502020202020204" pitchFamily="34" charset="0"/>
                <a:ea typeface="+mn-ea"/>
                <a:cs typeface="+mn-cs"/>
              </a:rPr>
              <a:t>At first instance the court considered pre and post contractual discussions, but they did not clarify the GST position and concluded that the contract price was GST inclusive.</a:t>
            </a:r>
          </a:p>
          <a:p>
            <a:endParaRPr lang="en-AU" sz="1400" kern="1200" dirty="0">
              <a:solidFill>
                <a:schemeClr val="tx1"/>
              </a:solidFill>
              <a:effectLst/>
              <a:latin typeface="Century Gothic" panose="020B0502020202020204" pitchFamily="34" charset="0"/>
              <a:ea typeface="+mn-ea"/>
              <a:cs typeface="+mn-cs"/>
            </a:endParaRPr>
          </a:p>
          <a:p>
            <a:r>
              <a:rPr lang="en-AU" sz="1400" kern="1200" dirty="0">
                <a:solidFill>
                  <a:schemeClr val="tx1"/>
                </a:solidFill>
                <a:effectLst/>
                <a:latin typeface="Century Gothic" panose="020B0502020202020204" pitchFamily="34" charset="0"/>
                <a:ea typeface="+mn-ea"/>
                <a:cs typeface="+mn-cs"/>
              </a:rPr>
              <a:t>The Court of Appeal overturned this decision and determined that the price was plus GST. </a:t>
            </a:r>
          </a:p>
          <a:p>
            <a:r>
              <a:rPr lang="en-AU" sz="1400" kern="1200" dirty="0">
                <a:solidFill>
                  <a:schemeClr val="tx1"/>
                </a:solidFill>
                <a:effectLst/>
                <a:latin typeface="Century Gothic" panose="020B0502020202020204" pitchFamily="34" charset="0"/>
                <a:ea typeface="+mn-ea"/>
                <a:cs typeface="+mn-cs"/>
              </a:rPr>
              <a:t>See at paragraph 51:</a:t>
            </a:r>
          </a:p>
          <a:p>
            <a:r>
              <a:rPr lang="en-AU" sz="1400" i="1" kern="1200" dirty="0">
                <a:solidFill>
                  <a:schemeClr val="tx1"/>
                </a:solidFill>
                <a:effectLst/>
                <a:latin typeface="Century Gothic" panose="020B0502020202020204" pitchFamily="34" charset="0"/>
                <a:ea typeface="+mn-ea"/>
                <a:cs typeface="+mn-cs"/>
              </a:rPr>
              <a:t>‘…….there is sufficient indication in the contract that the parties agreed to reverse the default allocation of the risk of liability for GST. I do not consider that the absence of the single word ‘plus’ precludes that conclusion…….’.</a:t>
            </a:r>
            <a:endParaRPr lang="en-US" sz="1400" dirty="0"/>
          </a:p>
          <a:p>
            <a:endParaRPr lang="en-AU"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14</a:t>
            </a:fld>
            <a:endParaRPr lang="en-AU" dirty="0"/>
          </a:p>
        </p:txBody>
      </p:sp>
    </p:spTree>
    <p:extLst>
      <p:ext uri="{BB962C8B-B14F-4D97-AF65-F5344CB8AC3E}">
        <p14:creationId xmlns:p14="http://schemas.microsoft.com/office/powerpoint/2010/main" val="2739603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Here is a quick GST quiz for you – </a:t>
            </a:r>
          </a:p>
          <a:p>
            <a:endParaRPr lang="en-AU" sz="1400" dirty="0"/>
          </a:p>
          <a:p>
            <a:r>
              <a:rPr lang="en-AU" sz="1400" dirty="0"/>
              <a:t>Have a look at this section from the particulars of sale.</a:t>
            </a:r>
          </a:p>
          <a:p>
            <a:r>
              <a:rPr lang="en-AU" sz="1400" dirty="0"/>
              <a:t>What is the GST issue here?</a:t>
            </a:r>
          </a:p>
          <a:p>
            <a:pPr marL="171450" indent="-171450">
              <a:buFontTx/>
              <a:buChar char="-"/>
            </a:pPr>
            <a:r>
              <a:rPr lang="en-AU" sz="1400" dirty="0"/>
              <a:t>Raise with client whether the supply qualifies as a going concern.</a:t>
            </a:r>
          </a:p>
          <a:p>
            <a:r>
              <a:rPr lang="en-AU" sz="1400" b="0" i="0" kern="1200" dirty="0">
                <a:solidFill>
                  <a:schemeClr val="tx1"/>
                </a:solidFill>
                <a:effectLst/>
                <a:latin typeface="Century Gothic" panose="020B0502020202020204" pitchFamily="34" charset="0"/>
                <a:ea typeface="+mn-ea"/>
                <a:cs typeface="+mn-cs"/>
              </a:rPr>
              <a:t>The relevant ATO ruling about going concerns is GSTR 2002/5.</a:t>
            </a:r>
          </a:p>
          <a:p>
            <a:endParaRPr lang="en-AU" sz="1400" b="0" i="0" kern="1200" dirty="0">
              <a:solidFill>
                <a:schemeClr val="tx1"/>
              </a:solidFill>
              <a:effectLst/>
              <a:latin typeface="Century Gothic" panose="020B0502020202020204" pitchFamily="34" charset="0"/>
              <a:ea typeface="+mn-ea"/>
              <a:cs typeface="+mn-cs"/>
            </a:endParaRPr>
          </a:p>
          <a:p>
            <a:r>
              <a:rPr lang="en-AU" sz="1400" b="0" i="0" kern="1200" dirty="0">
                <a:solidFill>
                  <a:schemeClr val="tx1"/>
                </a:solidFill>
                <a:effectLst/>
                <a:latin typeface="Century Gothic" panose="020B0502020202020204" pitchFamily="34" charset="0"/>
                <a:ea typeface="+mn-ea"/>
                <a:cs typeface="+mn-cs"/>
              </a:rPr>
              <a:t>This ruling recognises that a leasing activity on a regular or continuing basis is an enterprise and can be the subject matter of a supply of a going concern. The ruling does not seek to distinguish between multi-tenanted and single-tenanted premises nor to rule out sales of single-tenanted commercial premises as qualifying.</a:t>
            </a:r>
          </a:p>
          <a:p>
            <a:endParaRPr lang="en-AU" sz="1400" b="0" i="0" kern="1200" dirty="0">
              <a:solidFill>
                <a:schemeClr val="tx1"/>
              </a:solidFill>
              <a:effectLst/>
              <a:latin typeface="Century Gothic" panose="020B0502020202020204" pitchFamily="34" charset="0"/>
              <a:ea typeface="+mn-ea"/>
              <a:cs typeface="+mn-cs"/>
            </a:endParaRPr>
          </a:p>
          <a:p>
            <a:r>
              <a:rPr lang="en-AU" sz="1400" b="0" i="0" kern="1200" dirty="0">
                <a:solidFill>
                  <a:schemeClr val="tx1"/>
                </a:solidFill>
                <a:effectLst/>
                <a:latin typeface="Century Gothic" panose="020B0502020202020204" pitchFamily="34" charset="0"/>
                <a:ea typeface="+mn-ea"/>
                <a:cs typeface="+mn-cs"/>
              </a:rPr>
              <a:t>What if the property is vacant and the purchaser wants to put in a tenant? Does this qualify as a going concern?</a:t>
            </a:r>
          </a:p>
          <a:p>
            <a:endParaRPr lang="en-AU" sz="1400" b="0" i="0" kern="1200" dirty="0">
              <a:solidFill>
                <a:schemeClr val="tx1"/>
              </a:solidFill>
              <a:effectLst/>
              <a:latin typeface="Century Gothic" panose="020B0502020202020204" pitchFamily="34" charset="0"/>
              <a:ea typeface="+mn-ea"/>
              <a:cs typeface="+mn-cs"/>
            </a:endParaRPr>
          </a:p>
          <a:p>
            <a:r>
              <a:rPr lang="en-AU" sz="1400" b="0" i="0" kern="1200" dirty="0">
                <a:solidFill>
                  <a:schemeClr val="tx1"/>
                </a:solidFill>
                <a:effectLst/>
                <a:latin typeface="Century Gothic" panose="020B0502020202020204" pitchFamily="34" charset="0"/>
                <a:ea typeface="+mn-ea"/>
                <a:cs typeface="+mn-cs"/>
              </a:rPr>
              <a:t>Is this a leasing enterprise?</a:t>
            </a:r>
          </a:p>
          <a:p>
            <a:pPr marL="0" indent="0">
              <a:buFontTx/>
              <a:buNone/>
            </a:pPr>
            <a:endParaRPr lang="en-AU"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15</a:t>
            </a:fld>
            <a:endParaRPr lang="en-AU" dirty="0"/>
          </a:p>
        </p:txBody>
      </p:sp>
    </p:spTree>
    <p:extLst>
      <p:ext uri="{BB962C8B-B14F-4D97-AF65-F5344CB8AC3E}">
        <p14:creationId xmlns:p14="http://schemas.microsoft.com/office/powerpoint/2010/main" val="152976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Are there any more questions or comments about GST?</a:t>
            </a:r>
          </a:p>
          <a:p>
            <a:endParaRPr lang="en-AU"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16</a:t>
            </a:fld>
            <a:endParaRPr lang="en-AU" dirty="0"/>
          </a:p>
        </p:txBody>
      </p:sp>
    </p:spTree>
    <p:extLst>
      <p:ext uri="{BB962C8B-B14F-4D97-AF65-F5344CB8AC3E}">
        <p14:creationId xmlns:p14="http://schemas.microsoft.com/office/powerpoint/2010/main" val="3766016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Let’s now have a look at some GST special </a:t>
            </a:r>
            <a:r>
              <a:rPr lang="en-AU" sz="1400" dirty="0" err="1"/>
              <a:t>special</a:t>
            </a:r>
            <a:r>
              <a:rPr lang="en-AU" sz="1400" dirty="0"/>
              <a:t> conditions starting from </a:t>
            </a:r>
            <a:r>
              <a:rPr lang="en-AU" sz="1400" b="1" dirty="0"/>
              <a:t>page 11</a:t>
            </a:r>
            <a:r>
              <a:rPr lang="en-AU" sz="1400" dirty="0"/>
              <a:t> of the handout.</a:t>
            </a:r>
          </a:p>
          <a:p>
            <a:endParaRPr lang="en-AU" sz="1400" dirty="0"/>
          </a:p>
          <a:p>
            <a:r>
              <a:rPr lang="en-AU" sz="1400" dirty="0"/>
              <a:t>For almost every contract I prepared I used general condition 13 about GST.</a:t>
            </a:r>
          </a:p>
          <a:p>
            <a:endParaRPr lang="en-AU" sz="1400" dirty="0"/>
          </a:p>
          <a:p>
            <a:r>
              <a:rPr lang="en-AU" sz="1400" dirty="0"/>
              <a:t>One example of where I included a special condition was where the sale was of a mixed supply. For example, the sale of three titles where one title is vacant land, the other title contains a commercial building leased for use as a warehouse and the third title has a house on it and the vendor resided in the house.</a:t>
            </a:r>
          </a:p>
          <a:p>
            <a:endParaRPr lang="en-AU" sz="1400" dirty="0"/>
          </a:p>
          <a:p>
            <a:r>
              <a:rPr lang="en-AU" sz="1400" dirty="0"/>
              <a:t>Would you use a special condition for the sale of this property?</a:t>
            </a:r>
          </a:p>
          <a:p>
            <a:endParaRPr lang="en-AU" sz="1400" dirty="0"/>
          </a:p>
          <a:p>
            <a:r>
              <a:rPr lang="en-AU" sz="1400" dirty="0"/>
              <a:t>I will read this special condition to you:</a:t>
            </a:r>
          </a:p>
          <a:p>
            <a:endParaRPr lang="en-AU"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The consideration payable for any taxable supply made under this contract represents the value of the taxable supply for which payment is to be made; Where a taxable supply is made under this contract for consideration which represents its value, then the party liable to pay for the taxable supply must also pay at the same time and in the same manner as the value is otherwise payable the amount of any GST payable in respect of the taxable supply.</a:t>
            </a:r>
          </a:p>
          <a:p>
            <a:endParaRPr lang="en-AU" sz="1400" dirty="0"/>
          </a:p>
          <a:p>
            <a:r>
              <a:rPr lang="en-AU" sz="1400" dirty="0"/>
              <a:t>This special condition is from the case of Cityrose Trading Pty Ltd v Booth v Anor [2013] VSC 504.</a:t>
            </a:r>
          </a:p>
          <a:p>
            <a:endParaRPr lang="en-AU" sz="1400" dirty="0"/>
          </a:p>
          <a:p>
            <a:r>
              <a:rPr lang="en-AU" sz="1400" dirty="0"/>
              <a:t>The property in this case was a new build at </a:t>
            </a:r>
            <a:r>
              <a:rPr lang="en-AU" sz="1400" b="0" i="0" kern="1200" dirty="0">
                <a:solidFill>
                  <a:schemeClr val="tx1"/>
                </a:solidFill>
                <a:effectLst/>
                <a:latin typeface="Century Gothic" panose="020B0502020202020204" pitchFamily="34" charset="0"/>
                <a:ea typeface="+mn-ea"/>
                <a:cs typeface="+mn-cs"/>
              </a:rPr>
              <a:t>7 Albany Court, Sorrento.</a:t>
            </a:r>
          </a:p>
          <a:p>
            <a:endParaRPr lang="en-AU" sz="1400" b="0" i="0" kern="1200" dirty="0">
              <a:solidFill>
                <a:schemeClr val="tx1"/>
              </a:solidFill>
              <a:effectLst/>
              <a:latin typeface="Century Gothic" panose="020B0502020202020204" pitchFamily="34" charset="0"/>
              <a:ea typeface="+mn-ea"/>
              <a:cs typeface="+mn-cs"/>
            </a:endParaRPr>
          </a:p>
          <a:p>
            <a:r>
              <a:rPr lang="en-AU" sz="1400" b="0" i="0" kern="1200" dirty="0">
                <a:solidFill>
                  <a:schemeClr val="tx1"/>
                </a:solidFill>
                <a:effectLst/>
                <a:latin typeface="Century Gothic" panose="020B0502020202020204" pitchFamily="34" charset="0"/>
                <a:ea typeface="+mn-ea"/>
                <a:cs typeface="+mn-cs"/>
              </a:rPr>
              <a:t>What issues would you raise with the purchaser about GST?</a:t>
            </a:r>
          </a:p>
          <a:p>
            <a:endParaRPr lang="en-AU" sz="1400" b="0" i="0" kern="1200" dirty="0">
              <a:solidFill>
                <a:schemeClr val="tx1"/>
              </a:solidFill>
              <a:effectLst/>
              <a:latin typeface="Century Gothic" panose="020B0502020202020204" pitchFamily="34" charset="0"/>
              <a:ea typeface="+mn-ea"/>
              <a:cs typeface="+mn-cs"/>
            </a:endParaRPr>
          </a:p>
          <a:p>
            <a:pPr marL="342900" indent="-342900">
              <a:buAutoNum type="arabicPeriod"/>
            </a:pPr>
            <a:r>
              <a:rPr lang="en-AU" sz="1400" b="0" i="0" kern="1200" dirty="0">
                <a:solidFill>
                  <a:schemeClr val="tx1"/>
                </a:solidFill>
                <a:effectLst/>
                <a:latin typeface="Century Gothic" panose="020B0502020202020204" pitchFamily="34" charset="0"/>
                <a:ea typeface="+mn-ea"/>
                <a:cs typeface="+mn-cs"/>
              </a:rPr>
              <a:t>Amount payable</a:t>
            </a:r>
          </a:p>
          <a:p>
            <a:pPr marL="342900" indent="-342900">
              <a:buAutoNum type="arabicPeriod"/>
            </a:pPr>
            <a:r>
              <a:rPr lang="en-AU" sz="1400" b="0" i="0" kern="1200" dirty="0">
                <a:solidFill>
                  <a:schemeClr val="tx1"/>
                </a:solidFill>
                <a:effectLst/>
                <a:latin typeface="Century Gothic" panose="020B0502020202020204" pitchFamily="34" charset="0"/>
                <a:ea typeface="+mn-ea"/>
                <a:cs typeface="+mn-cs"/>
              </a:rPr>
              <a:t>That this special condition is unclear whether the price is plus GST</a:t>
            </a:r>
          </a:p>
          <a:p>
            <a:pPr marL="342900" indent="-342900">
              <a:buAutoNum type="arabicPeriod"/>
            </a:pPr>
            <a:r>
              <a:rPr lang="en-AU" sz="1400" b="0" i="0" kern="1200" dirty="0">
                <a:solidFill>
                  <a:schemeClr val="tx1"/>
                </a:solidFill>
                <a:effectLst/>
                <a:latin typeface="Century Gothic" panose="020B0502020202020204" pitchFamily="34" charset="0"/>
                <a:ea typeface="+mn-ea"/>
                <a:cs typeface="+mn-cs"/>
              </a:rPr>
              <a:t>Seek instructions to request that the vendor clarify the GST position and use general condition 13. General condition 13 was written by LPLC’s Derry </a:t>
            </a:r>
            <a:r>
              <a:rPr lang="en-AU" sz="1400" b="0" i="0" kern="1200" dirty="0" err="1">
                <a:solidFill>
                  <a:schemeClr val="tx1"/>
                </a:solidFill>
                <a:effectLst/>
                <a:latin typeface="Century Gothic" panose="020B0502020202020204" pitchFamily="34" charset="0"/>
                <a:ea typeface="+mn-ea"/>
                <a:cs typeface="+mn-cs"/>
              </a:rPr>
              <a:t>Davine</a:t>
            </a:r>
            <a:r>
              <a:rPr lang="en-AU" sz="1400" b="0" i="0" kern="1200" dirty="0">
                <a:solidFill>
                  <a:schemeClr val="tx1"/>
                </a:solidFill>
                <a:effectLst/>
                <a:latin typeface="Century Gothic" panose="020B0502020202020204" pitchFamily="34" charset="0"/>
                <a:ea typeface="+mn-ea"/>
                <a:cs typeface="+mn-cs"/>
              </a:rPr>
              <a:t>.</a:t>
            </a:r>
          </a:p>
          <a:p>
            <a:endParaRPr lang="en-AU" sz="1400" b="0" i="0" kern="1200" dirty="0">
              <a:solidFill>
                <a:schemeClr val="tx1"/>
              </a:solidFill>
              <a:effectLst/>
              <a:latin typeface="Century Gothic" panose="020B0502020202020204" pitchFamily="34" charset="0"/>
              <a:ea typeface="+mn-ea"/>
              <a:cs typeface="+mn-cs"/>
            </a:endParaRPr>
          </a:p>
          <a:p>
            <a:r>
              <a:rPr lang="en-AU" sz="1400" b="0" i="0" kern="1200" dirty="0">
                <a:solidFill>
                  <a:schemeClr val="tx1"/>
                </a:solidFill>
                <a:effectLst/>
                <a:latin typeface="Century Gothic" panose="020B0502020202020204" pitchFamily="34" charset="0"/>
                <a:ea typeface="+mn-ea"/>
                <a:cs typeface="+mn-cs"/>
              </a:rPr>
              <a:t>The matter first came before VCAT and went on appeal to the Supreme Court.</a:t>
            </a:r>
          </a:p>
          <a:p>
            <a:endParaRPr lang="en-AU" sz="1400" b="0" i="0" kern="1200" dirty="0">
              <a:solidFill>
                <a:schemeClr val="tx1"/>
              </a:solidFill>
              <a:effectLst/>
              <a:latin typeface="Century Gothic" panose="020B0502020202020204" pitchFamily="34" charset="0"/>
              <a:ea typeface="+mn-ea"/>
              <a:cs typeface="+mn-cs"/>
            </a:endParaRPr>
          </a:p>
          <a:p>
            <a:r>
              <a:rPr lang="en-AU" sz="1400" dirty="0"/>
              <a:t>VCAT determined that the contract should be rectified so that the price of $2,250,000 was payable and this included GST.</a:t>
            </a:r>
          </a:p>
          <a:p>
            <a:endParaRPr lang="en-AU" sz="1400" dirty="0"/>
          </a:p>
          <a:p>
            <a:r>
              <a:rPr lang="en-AU" sz="1400" dirty="0"/>
              <a:t>On appeal the result was the same but for a different reason.</a:t>
            </a:r>
          </a:p>
          <a:p>
            <a:endParaRPr lang="en-AU" sz="1400" dirty="0"/>
          </a:p>
          <a:p>
            <a:r>
              <a:rPr lang="en-AU" sz="1400" dirty="0"/>
              <a:t>The Supreme Court determined that the </a:t>
            </a:r>
            <a:r>
              <a:rPr lang="en-AU" sz="1400" b="0" i="0" kern="1200" dirty="0">
                <a:solidFill>
                  <a:schemeClr val="tx1"/>
                </a:solidFill>
                <a:effectLst/>
                <a:latin typeface="Century Gothic" panose="020B0502020202020204" pitchFamily="34" charset="0"/>
                <a:ea typeface="+mn-ea"/>
                <a:cs typeface="+mn-cs"/>
              </a:rPr>
              <a:t>Special Condition 7 is void for uncertainty</a:t>
            </a:r>
          </a:p>
          <a:p>
            <a:endParaRPr lang="en-AU" sz="1400" b="0" i="0" kern="1200" dirty="0">
              <a:solidFill>
                <a:schemeClr val="tx1"/>
              </a:solidFill>
              <a:effectLst/>
              <a:latin typeface="Century Gothic" panose="020B0502020202020204" pitchFamily="34" charset="0"/>
              <a:ea typeface="+mn-ea"/>
              <a:cs typeface="+mn-cs"/>
            </a:endParaRPr>
          </a:p>
          <a:p>
            <a:r>
              <a:rPr lang="en-AU" sz="1400" b="0" i="0" kern="1200" dirty="0">
                <a:solidFill>
                  <a:schemeClr val="tx1"/>
                </a:solidFill>
                <a:effectLst/>
                <a:latin typeface="Century Gothic" panose="020B0502020202020204" pitchFamily="34" charset="0"/>
                <a:ea typeface="+mn-ea"/>
                <a:cs typeface="+mn-cs"/>
              </a:rPr>
              <a:t>At paragraph 70 the court determined that in this case, although the parties concluded a bargain for the sale of the property for a price, they did not conclude a bargain for the payment of GST and that it was impossible to place a reasonable meaning on the language used in Special Condition 7 and to discern the parties’ intention with respect to the payment of GST.</a:t>
            </a:r>
          </a:p>
          <a:p>
            <a:endParaRPr lang="en-AU" sz="1400" b="0" i="0" kern="1200" dirty="0">
              <a:solidFill>
                <a:schemeClr val="tx1"/>
              </a:solidFill>
              <a:effectLst/>
              <a:latin typeface="Century Gothic" panose="020B0502020202020204" pitchFamily="34" charset="0"/>
              <a:ea typeface="+mn-ea"/>
              <a:cs typeface="+mn-cs"/>
            </a:endParaRPr>
          </a:p>
          <a:p>
            <a:r>
              <a:rPr lang="en-AU" sz="1400" dirty="0"/>
              <a:t>  </a:t>
            </a:r>
          </a:p>
        </p:txBody>
      </p:sp>
      <p:sp>
        <p:nvSpPr>
          <p:cNvPr id="4" name="Slide Number Placeholder 3"/>
          <p:cNvSpPr>
            <a:spLocks noGrp="1"/>
          </p:cNvSpPr>
          <p:nvPr>
            <p:ph type="sldNum" sz="quarter" idx="5"/>
          </p:nvPr>
        </p:nvSpPr>
        <p:spPr/>
        <p:txBody>
          <a:bodyPr/>
          <a:lstStyle/>
          <a:p>
            <a:fld id="{7EB9FC34-24C0-5643-BC97-BB7F4DEE8E63}" type="slidenum">
              <a:rPr lang="en-AU" smtClean="0"/>
              <a:pPr/>
              <a:t>17</a:t>
            </a:fld>
            <a:endParaRPr lang="en-AU" dirty="0"/>
          </a:p>
        </p:txBody>
      </p:sp>
    </p:spTree>
    <p:extLst>
      <p:ext uri="{BB962C8B-B14F-4D97-AF65-F5344CB8AC3E}">
        <p14:creationId xmlns:p14="http://schemas.microsoft.com/office/powerpoint/2010/main" val="2231753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Here is another example of a GST special condition.</a:t>
            </a:r>
          </a:p>
          <a:p>
            <a:endParaRPr lang="en-AU"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t>This one is from the NSW case of </a:t>
            </a:r>
            <a:r>
              <a:rPr lang="en-US" sz="1400" i="1" dirty="0"/>
              <a:t>Igloo Homes v </a:t>
            </a:r>
            <a:r>
              <a:rPr lang="en-US" sz="1400" i="1" dirty="0" err="1"/>
              <a:t>Sammut</a:t>
            </a:r>
            <a:r>
              <a:rPr lang="en-US" sz="1400" i="1" dirty="0"/>
              <a:t> Constructions </a:t>
            </a:r>
            <a:r>
              <a:rPr lang="en-US" sz="1400" dirty="0"/>
              <a:t>[2004] NSWSC 1213. I refer to this case on page 12 of the handout.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 addition to the purchase price the purchaser must pay to the vendor on completion an amount equal to any goods and services tax (GST), value added tax or other tax of a similar nature which is payable or may be payable by the vendor in connection with the sale of the property to the purchaser.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dirty="0"/>
          </a:p>
          <a:p>
            <a:r>
              <a:rPr lang="en-AU" sz="1400" dirty="0"/>
              <a:t>The Supreme Court had no hesitation in declaring that this special condition made perfect sense and meant the price was plus GST.</a:t>
            </a:r>
          </a:p>
          <a:p>
            <a:endParaRPr lang="en-AU" sz="1400" dirty="0"/>
          </a:p>
          <a:p>
            <a:endParaRPr lang="en-AU" sz="1400" dirty="0"/>
          </a:p>
          <a:p>
            <a:endParaRPr lang="en-AU"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18</a:t>
            </a:fld>
            <a:endParaRPr lang="en-AU" dirty="0"/>
          </a:p>
        </p:txBody>
      </p:sp>
    </p:spTree>
    <p:extLst>
      <p:ext uri="{BB962C8B-B14F-4D97-AF65-F5344CB8AC3E}">
        <p14:creationId xmlns:p14="http://schemas.microsoft.com/office/powerpoint/2010/main" val="2019110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Does anyone have any questions or comments about GST which they would like to share with us? </a:t>
            </a:r>
          </a:p>
        </p:txBody>
      </p:sp>
      <p:sp>
        <p:nvSpPr>
          <p:cNvPr id="4" name="Slide Number Placeholder 3"/>
          <p:cNvSpPr>
            <a:spLocks noGrp="1"/>
          </p:cNvSpPr>
          <p:nvPr>
            <p:ph type="sldNum" sz="quarter" idx="5"/>
          </p:nvPr>
        </p:nvSpPr>
        <p:spPr/>
        <p:txBody>
          <a:bodyPr/>
          <a:lstStyle/>
          <a:p>
            <a:fld id="{7EB9FC34-24C0-5643-BC97-BB7F4DEE8E63}" type="slidenum">
              <a:rPr lang="en-AU" smtClean="0"/>
              <a:pPr/>
              <a:t>19</a:t>
            </a:fld>
            <a:endParaRPr lang="en-AU" dirty="0"/>
          </a:p>
        </p:txBody>
      </p:sp>
    </p:spTree>
    <p:extLst>
      <p:ext uri="{BB962C8B-B14F-4D97-AF65-F5344CB8AC3E}">
        <p14:creationId xmlns:p14="http://schemas.microsoft.com/office/powerpoint/2010/main" val="10280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Hi, I’m Phil Nolan.</a:t>
            </a:r>
          </a:p>
          <a:p>
            <a:endParaRPr lang="en-AU" sz="1400" dirty="0"/>
          </a:p>
          <a:p>
            <a:r>
              <a:rPr lang="en-AU" sz="1400" dirty="0"/>
              <a:t>All the information I want to provide to you today about conveyancing tax issues is in the handout. </a:t>
            </a:r>
          </a:p>
          <a:p>
            <a:endParaRPr lang="en-AU" sz="1400" dirty="0"/>
          </a:p>
          <a:p>
            <a:endParaRPr lang="en-AU"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2</a:t>
            </a:fld>
            <a:endParaRPr lang="en-AU" dirty="0"/>
          </a:p>
        </p:txBody>
      </p:sp>
    </p:spTree>
    <p:extLst>
      <p:ext uri="{BB962C8B-B14F-4D97-AF65-F5344CB8AC3E}">
        <p14:creationId xmlns:p14="http://schemas.microsoft.com/office/powerpoint/2010/main" val="3229311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I now want to move on to look at land tax. Please go to page 13 of the handout where you will find some basics.</a:t>
            </a:r>
          </a:p>
        </p:txBody>
      </p:sp>
      <p:sp>
        <p:nvSpPr>
          <p:cNvPr id="4" name="Slide Number Placeholder 3"/>
          <p:cNvSpPr>
            <a:spLocks noGrp="1"/>
          </p:cNvSpPr>
          <p:nvPr>
            <p:ph type="sldNum" sz="quarter" idx="5"/>
          </p:nvPr>
        </p:nvSpPr>
        <p:spPr/>
        <p:txBody>
          <a:bodyPr/>
          <a:lstStyle/>
          <a:p>
            <a:fld id="{7EB9FC34-24C0-5643-BC97-BB7F4DEE8E63}" type="slidenum">
              <a:rPr lang="en-AU" smtClean="0"/>
              <a:pPr/>
              <a:t>20</a:t>
            </a:fld>
            <a:endParaRPr lang="en-AU" dirty="0"/>
          </a:p>
        </p:txBody>
      </p:sp>
    </p:spTree>
    <p:extLst>
      <p:ext uri="{BB962C8B-B14F-4D97-AF65-F5344CB8AC3E}">
        <p14:creationId xmlns:p14="http://schemas.microsoft.com/office/powerpoint/2010/main" val="3544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So what’s new with land tax?</a:t>
            </a:r>
          </a:p>
          <a:p>
            <a:endParaRPr lang="en-AU" sz="1400" dirty="0"/>
          </a:p>
          <a:p>
            <a:r>
              <a:rPr lang="en-AU" sz="1400" dirty="0"/>
              <a:t>You can pay land tax using </a:t>
            </a:r>
            <a:r>
              <a:rPr lang="en-AU" sz="1400" dirty="0" err="1"/>
              <a:t>Bpay</a:t>
            </a:r>
            <a:r>
              <a:rPr lang="en-AU" sz="1400" dirty="0"/>
              <a:t>.</a:t>
            </a:r>
          </a:p>
          <a:p>
            <a:endParaRPr lang="en-AU" sz="1400" dirty="0"/>
          </a:p>
          <a:p>
            <a:r>
              <a:rPr lang="en-AU" sz="1400" dirty="0"/>
              <a:t>Soon PEXA will have a designated payment line for land tax.</a:t>
            </a:r>
          </a:p>
          <a:p>
            <a:endParaRPr lang="en-AU" sz="1400" dirty="0"/>
          </a:p>
          <a:p>
            <a:r>
              <a:rPr lang="en-AU" sz="1400" dirty="0"/>
              <a:t>My final point is about foreigners.</a:t>
            </a:r>
          </a:p>
          <a:p>
            <a:endParaRPr lang="en-AU" sz="1400" dirty="0"/>
          </a:p>
          <a:p>
            <a:r>
              <a:rPr lang="en-AU" sz="1400" dirty="0"/>
              <a:t>You may have picked up this small change in the budget – the land tax surcharge for foreign owners has increased from 1.5% to 2% for land holdings as at 31 December 2019.</a:t>
            </a:r>
          </a:p>
          <a:p>
            <a:endParaRPr lang="en-AU" sz="1400" dirty="0"/>
          </a:p>
          <a:p>
            <a:endParaRPr lang="en-AU"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21</a:t>
            </a:fld>
            <a:endParaRPr lang="en-AU" dirty="0"/>
          </a:p>
        </p:txBody>
      </p:sp>
    </p:spTree>
    <p:extLst>
      <p:ext uri="{BB962C8B-B14F-4D97-AF65-F5344CB8AC3E}">
        <p14:creationId xmlns:p14="http://schemas.microsoft.com/office/powerpoint/2010/main" val="1280914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On page 14 you will find details of land tax claims.</a:t>
            </a:r>
          </a:p>
          <a:p>
            <a:endParaRPr lang="en-AU" sz="1400" dirty="0"/>
          </a:p>
          <a:p>
            <a:endParaRPr lang="en-AU"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22</a:t>
            </a:fld>
            <a:endParaRPr lang="en-AU" dirty="0"/>
          </a:p>
        </p:txBody>
      </p:sp>
    </p:spTree>
    <p:extLst>
      <p:ext uri="{BB962C8B-B14F-4D97-AF65-F5344CB8AC3E}">
        <p14:creationId xmlns:p14="http://schemas.microsoft.com/office/powerpoint/2010/main" val="4227316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Please now go to page 15 where you will find this land tax exercise. This exercise highlights where we have seen some land tax claims.</a:t>
            </a:r>
          </a:p>
          <a:p>
            <a:endParaRPr lang="en-AU" sz="1400" dirty="0"/>
          </a:p>
          <a:p>
            <a:r>
              <a:rPr lang="en-US" sz="1400" kern="1200" dirty="0">
                <a:solidFill>
                  <a:schemeClr val="tx1"/>
                </a:solidFill>
                <a:effectLst/>
                <a:latin typeface="Century Gothic" panose="020B0502020202020204" pitchFamily="34" charset="0"/>
                <a:ea typeface="+mn-ea"/>
                <a:cs typeface="+mn-cs"/>
              </a:rPr>
              <a:t>Here is the background</a:t>
            </a:r>
          </a:p>
          <a:p>
            <a:endParaRPr lang="en-US" sz="1400" kern="1200" dirty="0">
              <a:solidFill>
                <a:schemeClr val="tx1"/>
              </a:solidFill>
              <a:effectLst/>
              <a:latin typeface="Century Gothic" panose="020B0502020202020204" pitchFamily="34" charset="0"/>
              <a:ea typeface="+mn-ea"/>
              <a:cs typeface="+mn-cs"/>
            </a:endParaRPr>
          </a:p>
          <a:p>
            <a:r>
              <a:rPr lang="en-US" sz="1400" kern="1200" dirty="0">
                <a:solidFill>
                  <a:schemeClr val="tx1"/>
                </a:solidFill>
                <a:effectLst/>
                <a:latin typeface="Century Gothic" panose="020B0502020202020204" pitchFamily="34" charset="0"/>
                <a:ea typeface="+mn-ea"/>
                <a:cs typeface="+mn-cs"/>
              </a:rPr>
              <a:t>A client of many years passed away in July 2017. </a:t>
            </a:r>
            <a:endParaRPr lang="en-AU" sz="1400" kern="1200" dirty="0">
              <a:solidFill>
                <a:schemeClr val="tx1"/>
              </a:solidFill>
              <a:effectLst/>
              <a:latin typeface="Century Gothic" panose="020B0502020202020204" pitchFamily="34" charset="0"/>
              <a:ea typeface="+mn-ea"/>
              <a:cs typeface="+mn-cs"/>
            </a:endParaRPr>
          </a:p>
          <a:p>
            <a:r>
              <a:rPr lang="en-US" sz="1400" kern="1200" dirty="0">
                <a:solidFill>
                  <a:schemeClr val="tx1"/>
                </a:solidFill>
                <a:effectLst/>
                <a:latin typeface="Century Gothic" panose="020B0502020202020204" pitchFamily="34" charset="0"/>
                <a:ea typeface="+mn-ea"/>
                <a:cs typeface="+mn-cs"/>
              </a:rPr>
              <a:t>The deceased’s daughter is named as sole executor and instructs you to act in the probate.</a:t>
            </a:r>
            <a:endParaRPr lang="en-AU" sz="1400" kern="1200" dirty="0">
              <a:solidFill>
                <a:schemeClr val="tx1"/>
              </a:solidFill>
              <a:effectLst/>
              <a:latin typeface="Century Gothic" panose="020B0502020202020204" pitchFamily="34" charset="0"/>
              <a:ea typeface="+mn-ea"/>
              <a:cs typeface="+mn-cs"/>
            </a:endParaRPr>
          </a:p>
          <a:p>
            <a:r>
              <a:rPr lang="en-US" sz="1400" kern="1200" dirty="0">
                <a:solidFill>
                  <a:schemeClr val="tx1"/>
                </a:solidFill>
                <a:effectLst/>
                <a:latin typeface="Century Gothic" panose="020B0502020202020204" pitchFamily="34" charset="0"/>
                <a:ea typeface="+mn-ea"/>
                <a:cs typeface="+mn-cs"/>
              </a:rPr>
              <a:t>It is a very complicated estate with numerous property holdings, trusts and companies that need to be dealt with.</a:t>
            </a:r>
            <a:endParaRPr lang="en-AU" sz="1400" kern="1200" dirty="0">
              <a:solidFill>
                <a:schemeClr val="tx1"/>
              </a:solidFill>
              <a:effectLst/>
              <a:latin typeface="Century Gothic" panose="020B0502020202020204" pitchFamily="34" charset="0"/>
              <a:ea typeface="+mn-ea"/>
              <a:cs typeface="+mn-cs"/>
            </a:endParaRPr>
          </a:p>
          <a:p>
            <a:r>
              <a:rPr lang="en-US" sz="1400" kern="1200" dirty="0">
                <a:solidFill>
                  <a:schemeClr val="tx1"/>
                </a:solidFill>
                <a:effectLst/>
                <a:latin typeface="Century Gothic" panose="020B0502020202020204" pitchFamily="34" charset="0"/>
                <a:ea typeface="+mn-ea"/>
                <a:cs typeface="+mn-cs"/>
              </a:rPr>
              <a:t>The daughter also seeks advice from you about her entitlement as a beneficiary including whether any duty will be payable on a transfer of one of the properties from the estate to the daughter’s SMSF.</a:t>
            </a:r>
            <a:endParaRPr lang="en-AU" sz="1400" kern="1200" dirty="0">
              <a:solidFill>
                <a:schemeClr val="tx1"/>
              </a:solidFill>
              <a:effectLst/>
              <a:latin typeface="Century Gothic" panose="020B0502020202020204" pitchFamily="34" charset="0"/>
              <a:ea typeface="+mn-ea"/>
              <a:cs typeface="+mn-cs"/>
            </a:endParaRPr>
          </a:p>
          <a:p>
            <a:endParaRPr lang="en-AU" dirty="0"/>
          </a:p>
          <a:p>
            <a:endParaRPr lang="en-AU"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23</a:t>
            </a:fld>
            <a:endParaRPr lang="en-AU" dirty="0"/>
          </a:p>
        </p:txBody>
      </p:sp>
    </p:spTree>
    <p:extLst>
      <p:ext uri="{BB962C8B-B14F-4D97-AF65-F5344CB8AC3E}">
        <p14:creationId xmlns:p14="http://schemas.microsoft.com/office/powerpoint/2010/main" val="3240755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Century Gothic" panose="020B0502020202020204" pitchFamily="34" charset="0"/>
                <a:ea typeface="+mn-ea"/>
                <a:cs typeface="+mn-cs"/>
              </a:rPr>
              <a:t>Here is your call to action</a:t>
            </a:r>
            <a:endParaRPr lang="en-AU" sz="1400" b="1" kern="1200" dirty="0">
              <a:solidFill>
                <a:schemeClr val="tx1"/>
              </a:solidFill>
              <a:effectLst/>
              <a:latin typeface="Century Gothic" panose="020B0502020202020204" pitchFamily="34" charset="0"/>
              <a:ea typeface="+mn-ea"/>
              <a:cs typeface="+mn-cs"/>
            </a:endParaRPr>
          </a:p>
          <a:p>
            <a:r>
              <a:rPr lang="en-US" sz="1400" kern="1200" dirty="0">
                <a:solidFill>
                  <a:schemeClr val="tx1"/>
                </a:solidFill>
                <a:effectLst/>
                <a:latin typeface="Century Gothic" panose="020B0502020202020204" pitchFamily="34" charset="0"/>
                <a:ea typeface="+mn-ea"/>
                <a:cs typeface="+mn-cs"/>
              </a:rPr>
              <a:t>List three land tax issues you would raise with the daughter.</a:t>
            </a:r>
          </a:p>
          <a:p>
            <a:r>
              <a:rPr lang="en-US" sz="1400" kern="1200" dirty="0">
                <a:solidFill>
                  <a:schemeClr val="tx1"/>
                </a:solidFill>
                <a:effectLst/>
                <a:latin typeface="Century Gothic" panose="020B0502020202020204" pitchFamily="34" charset="0"/>
                <a:ea typeface="+mn-ea"/>
                <a:cs typeface="+mn-cs"/>
              </a:rPr>
              <a:t>Have a chat with those around you.</a:t>
            </a:r>
          </a:p>
          <a:p>
            <a:endParaRPr lang="en-US" sz="1400" kern="1200" dirty="0">
              <a:solidFill>
                <a:schemeClr val="tx1"/>
              </a:solidFill>
              <a:effectLst/>
              <a:latin typeface="Century Gothic" panose="020B0502020202020204" pitchFamily="34" charset="0"/>
              <a:ea typeface="+mn-ea"/>
              <a:cs typeface="+mn-cs"/>
            </a:endParaRPr>
          </a:p>
          <a:p>
            <a:r>
              <a:rPr lang="en-AU" sz="1400" kern="1200" dirty="0">
                <a:solidFill>
                  <a:schemeClr val="tx1"/>
                </a:solidFill>
                <a:effectLst/>
                <a:latin typeface="Century Gothic" panose="020B0502020202020204" pitchFamily="34" charset="0"/>
                <a:ea typeface="+mn-ea"/>
                <a:cs typeface="+mn-cs"/>
              </a:rPr>
              <a:t>A good starting point is section 46E of the Land Tax Act:</a:t>
            </a:r>
          </a:p>
          <a:p>
            <a:endParaRPr lang="en-AU" sz="1400" kern="1200" dirty="0">
              <a:solidFill>
                <a:schemeClr val="tx1"/>
              </a:solidFill>
              <a:effectLst/>
              <a:latin typeface="Century Gothic" panose="020B0502020202020204" pitchFamily="34" charset="0"/>
              <a:ea typeface="+mn-ea"/>
              <a:cs typeface="+mn-cs"/>
            </a:endParaRPr>
          </a:p>
          <a:p>
            <a:r>
              <a:rPr lang="en-AU" sz="1400" b="0" i="0" kern="1200" dirty="0">
                <a:solidFill>
                  <a:schemeClr val="tx1"/>
                </a:solidFill>
                <a:effectLst/>
                <a:latin typeface="Century Gothic" panose="020B0502020202020204" pitchFamily="34" charset="0"/>
                <a:ea typeface="+mn-ea"/>
                <a:cs typeface="+mn-cs"/>
              </a:rPr>
              <a:t>A </a:t>
            </a:r>
            <a:r>
              <a:rPr lang="en-AU" sz="1400" b="0" i="0" u="sng" kern="1200" dirty="0">
                <a:solidFill>
                  <a:schemeClr val="tx1"/>
                </a:solidFill>
                <a:effectLst/>
                <a:latin typeface="Century Gothic" panose="020B0502020202020204" pitchFamily="34" charset="0"/>
                <a:ea typeface="+mn-ea"/>
                <a:cs typeface="+mn-cs"/>
                <a:hlinkClick r:id="rId3"/>
              </a:rPr>
              <a:t>trustee</a:t>
            </a:r>
            <a:r>
              <a:rPr lang="en-AU" sz="1400" b="0" i="0" kern="1200" dirty="0">
                <a:solidFill>
                  <a:schemeClr val="tx1"/>
                </a:solidFill>
                <a:effectLst/>
                <a:latin typeface="Century Gothic" panose="020B0502020202020204" pitchFamily="34" charset="0"/>
                <a:ea typeface="+mn-ea"/>
                <a:cs typeface="+mn-cs"/>
              </a:rPr>
              <a:t> of an  </a:t>
            </a:r>
            <a:r>
              <a:rPr lang="en-AU" sz="1400" b="0" i="0" u="sng" kern="1200" dirty="0">
                <a:solidFill>
                  <a:schemeClr val="tx1"/>
                </a:solidFill>
                <a:effectLst/>
                <a:latin typeface="Century Gothic" panose="020B0502020202020204" pitchFamily="34" charset="0"/>
                <a:ea typeface="+mn-ea"/>
                <a:cs typeface="+mn-cs"/>
                <a:hlinkClick r:id="rId4"/>
              </a:rPr>
              <a:t>administration trust</a:t>
            </a:r>
            <a:r>
              <a:rPr lang="en-AU" sz="1400" b="0" i="0" kern="1200" dirty="0">
                <a:solidFill>
                  <a:schemeClr val="tx1"/>
                </a:solidFill>
                <a:effectLst/>
                <a:latin typeface="Century Gothic" panose="020B0502020202020204" pitchFamily="34" charset="0"/>
                <a:ea typeface="+mn-ea"/>
                <a:cs typeface="+mn-cs"/>
              </a:rPr>
              <a:t> is to be assessed for </a:t>
            </a:r>
            <a:r>
              <a:rPr lang="en-AU" sz="1400" b="0" i="0" u="sng" kern="1200" dirty="0">
                <a:solidFill>
                  <a:schemeClr val="tx1"/>
                </a:solidFill>
                <a:effectLst/>
                <a:latin typeface="Century Gothic" panose="020B0502020202020204" pitchFamily="34" charset="0"/>
                <a:ea typeface="+mn-ea"/>
                <a:cs typeface="+mn-cs"/>
                <a:hlinkClick r:id="rId5"/>
              </a:rPr>
              <a:t>land</a:t>
            </a:r>
            <a:r>
              <a:rPr lang="en-AU" sz="1400" b="0" i="0" kern="1200" dirty="0">
                <a:solidFill>
                  <a:schemeClr val="tx1"/>
                </a:solidFill>
                <a:effectLst/>
                <a:latin typeface="Century Gothic" panose="020B0502020202020204" pitchFamily="34" charset="0"/>
                <a:ea typeface="+mn-ea"/>
                <a:cs typeface="+mn-cs"/>
              </a:rPr>
              <a:t> tax on the whole of the </a:t>
            </a:r>
            <a:r>
              <a:rPr lang="en-AU" sz="1400" b="0" i="0" u="sng" kern="1200" dirty="0">
                <a:solidFill>
                  <a:schemeClr val="tx1"/>
                </a:solidFill>
                <a:effectLst/>
                <a:latin typeface="Century Gothic" panose="020B0502020202020204" pitchFamily="34" charset="0"/>
                <a:ea typeface="+mn-ea"/>
                <a:cs typeface="+mn-cs"/>
                <a:hlinkClick r:id="rId5"/>
              </a:rPr>
              <a:t>land</a:t>
            </a:r>
            <a:r>
              <a:rPr lang="en-AU" sz="1400" b="0" i="0" u="sng" kern="1200" dirty="0">
                <a:solidFill>
                  <a:schemeClr val="tx1"/>
                </a:solidFill>
                <a:effectLst/>
                <a:latin typeface="Century Gothic" panose="020B0502020202020204" pitchFamily="34" charset="0"/>
                <a:ea typeface="+mn-ea"/>
                <a:cs typeface="+mn-cs"/>
              </a:rPr>
              <a:t> </a:t>
            </a:r>
            <a:r>
              <a:rPr lang="en-AU" sz="1400" b="0" i="0" kern="1200" dirty="0">
                <a:solidFill>
                  <a:schemeClr val="tx1"/>
                </a:solidFill>
                <a:effectLst/>
                <a:latin typeface="Century Gothic" panose="020B0502020202020204" pitchFamily="34" charset="0"/>
                <a:ea typeface="+mn-ea"/>
                <a:cs typeface="+mn-cs"/>
              </a:rPr>
              <a:t>subject to the </a:t>
            </a:r>
            <a:r>
              <a:rPr lang="en-AU" sz="1400" b="0" i="0" u="sng" kern="1200" dirty="0">
                <a:solidFill>
                  <a:schemeClr val="tx1"/>
                </a:solidFill>
                <a:effectLst/>
                <a:latin typeface="Century Gothic" panose="020B0502020202020204" pitchFamily="34" charset="0"/>
                <a:ea typeface="+mn-ea"/>
                <a:cs typeface="+mn-cs"/>
                <a:hlinkClick r:id="rId6"/>
              </a:rPr>
              <a:t>trust</a:t>
            </a:r>
            <a:r>
              <a:rPr lang="en-AU" sz="1400" b="0" i="0" kern="1200" dirty="0">
                <a:solidFill>
                  <a:schemeClr val="tx1"/>
                </a:solidFill>
                <a:effectLst/>
                <a:latin typeface="Century Gothic" panose="020B0502020202020204" pitchFamily="34" charset="0"/>
                <a:ea typeface="+mn-ea"/>
                <a:cs typeface="+mn-cs"/>
              </a:rPr>
              <a:t> as if the </a:t>
            </a:r>
            <a:r>
              <a:rPr lang="en-AU" sz="1400" b="0" i="0" u="sng" kern="1200" dirty="0">
                <a:solidFill>
                  <a:schemeClr val="tx1"/>
                </a:solidFill>
                <a:effectLst/>
                <a:latin typeface="Century Gothic" panose="020B0502020202020204" pitchFamily="34" charset="0"/>
                <a:ea typeface="+mn-ea"/>
                <a:cs typeface="+mn-cs"/>
                <a:hlinkClick r:id="rId5"/>
              </a:rPr>
              <a:t>land</a:t>
            </a:r>
            <a:r>
              <a:rPr lang="en-AU" sz="1400" b="0" i="0" kern="1200" dirty="0">
                <a:solidFill>
                  <a:schemeClr val="tx1"/>
                </a:solidFill>
                <a:effectLst/>
                <a:latin typeface="Century Gothic" panose="020B0502020202020204" pitchFamily="34" charset="0"/>
                <a:ea typeface="+mn-ea"/>
                <a:cs typeface="+mn-cs"/>
              </a:rPr>
              <a:t> were the only </a:t>
            </a:r>
            <a:r>
              <a:rPr lang="en-AU" sz="1400" b="0" i="0" u="sng" kern="1200" dirty="0">
                <a:solidFill>
                  <a:schemeClr val="tx1"/>
                </a:solidFill>
                <a:effectLst/>
                <a:latin typeface="Century Gothic" panose="020B0502020202020204" pitchFamily="34" charset="0"/>
                <a:ea typeface="+mn-ea"/>
                <a:cs typeface="+mn-cs"/>
                <a:hlinkClick r:id="rId5"/>
              </a:rPr>
              <a:t>land</a:t>
            </a:r>
            <a:r>
              <a:rPr lang="en-AU" sz="1400" b="0" i="0" kern="1200" dirty="0">
                <a:solidFill>
                  <a:schemeClr val="tx1"/>
                </a:solidFill>
                <a:effectLst/>
                <a:latin typeface="Century Gothic" panose="020B0502020202020204" pitchFamily="34" charset="0"/>
                <a:ea typeface="+mn-ea"/>
                <a:cs typeface="+mn-cs"/>
              </a:rPr>
              <a:t> owned by the </a:t>
            </a:r>
            <a:r>
              <a:rPr lang="en-AU" sz="1400" b="0" i="0" u="sng" kern="1200" dirty="0">
                <a:solidFill>
                  <a:schemeClr val="tx1"/>
                </a:solidFill>
                <a:effectLst/>
                <a:latin typeface="Century Gothic" panose="020B0502020202020204" pitchFamily="34" charset="0"/>
                <a:ea typeface="+mn-ea"/>
                <a:cs typeface="+mn-cs"/>
                <a:hlinkClick r:id="rId3"/>
              </a:rPr>
              <a:t>trustee</a:t>
            </a:r>
            <a:r>
              <a:rPr lang="en-AU" sz="1400" b="0" i="0" kern="1200" dirty="0">
                <a:solidFill>
                  <a:schemeClr val="tx1"/>
                </a:solidFill>
                <a:effectLst/>
                <a:latin typeface="Century Gothic" panose="020B0502020202020204" pitchFamily="34" charset="0"/>
                <a:ea typeface="+mn-ea"/>
                <a:cs typeface="+mn-cs"/>
              </a:rPr>
              <a:t>.</a:t>
            </a:r>
            <a:endParaRPr lang="en-AU" sz="1400" kern="1200" dirty="0">
              <a:solidFill>
                <a:schemeClr val="tx1"/>
              </a:solidFill>
              <a:effectLst/>
              <a:latin typeface="Century Gothic" panose="020B0502020202020204" pitchFamily="34" charset="0"/>
              <a:ea typeface="+mn-ea"/>
              <a:cs typeface="+mn-cs"/>
            </a:endParaRPr>
          </a:p>
          <a:p>
            <a:endParaRPr lang="en-AU" sz="1400" kern="1200" dirty="0">
              <a:solidFill>
                <a:schemeClr val="tx1"/>
              </a:solidFill>
              <a:effectLst/>
              <a:latin typeface="Century Gothic" panose="020B0502020202020204" pitchFamily="34" charset="0"/>
              <a:ea typeface="+mn-ea"/>
              <a:cs typeface="+mn-cs"/>
            </a:endParaRPr>
          </a:p>
          <a:p>
            <a:r>
              <a:rPr lang="en-AU" sz="1400" b="0" i="0" kern="1200" dirty="0">
                <a:solidFill>
                  <a:schemeClr val="tx1"/>
                </a:solidFill>
                <a:effectLst/>
                <a:latin typeface="Century Gothic" panose="020B0502020202020204" pitchFamily="34" charset="0"/>
                <a:ea typeface="+mn-ea"/>
                <a:cs typeface="+mn-cs"/>
              </a:rPr>
              <a:t>	"administration trust" means a </a:t>
            </a:r>
            <a:r>
              <a:rPr lang="en-AU" sz="1400" b="0" i="0" u="sng" kern="1200" dirty="0">
                <a:solidFill>
                  <a:schemeClr val="tx1"/>
                </a:solidFill>
                <a:effectLst/>
                <a:latin typeface="Century Gothic" panose="020B0502020202020204" pitchFamily="34" charset="0"/>
                <a:ea typeface="+mn-ea"/>
                <a:cs typeface="+mn-cs"/>
                <a:hlinkClick r:id="rId6"/>
              </a:rPr>
              <a:t>trust</a:t>
            </a:r>
            <a:r>
              <a:rPr lang="en-AU" sz="1400" b="0" i="0" kern="1200" dirty="0">
                <a:solidFill>
                  <a:schemeClr val="tx1"/>
                </a:solidFill>
                <a:effectLst/>
                <a:latin typeface="Century Gothic" panose="020B0502020202020204" pitchFamily="34" charset="0"/>
                <a:ea typeface="+mn-ea"/>
                <a:cs typeface="+mn-cs"/>
              </a:rPr>
              <a:t> under which the assets of a deceased person are held by a </a:t>
            </a:r>
            <a:r>
              <a:rPr lang="en-AU" sz="1400" b="0" i="0" u="sng" kern="1200" dirty="0">
                <a:solidFill>
                  <a:schemeClr val="tx1"/>
                </a:solidFill>
                <a:effectLst/>
                <a:latin typeface="Century Gothic" panose="020B0502020202020204" pitchFamily="34" charset="0"/>
                <a:ea typeface="+mn-ea"/>
                <a:cs typeface="+mn-cs"/>
                <a:hlinkClick r:id="rId7"/>
              </a:rPr>
              <a:t>personal representative</a:t>
            </a:r>
            <a:r>
              <a:rPr lang="en-AU" sz="1400" b="0" i="0" kern="1200" dirty="0">
                <a:solidFill>
                  <a:schemeClr val="tx1"/>
                </a:solidFill>
                <a:effectLst/>
                <a:latin typeface="Century Gothic" panose="020B0502020202020204" pitchFamily="34" charset="0"/>
                <a:ea typeface="+mn-ea"/>
                <a:cs typeface="+mn-cs"/>
              </a:rPr>
              <a:t>, but only during the period ending on the earlier of—</a:t>
            </a:r>
          </a:p>
          <a:p>
            <a:r>
              <a:rPr lang="en-AU" sz="1400" b="0" i="0" kern="1200" dirty="0">
                <a:solidFill>
                  <a:schemeClr val="tx1"/>
                </a:solidFill>
                <a:effectLst/>
                <a:latin typeface="Century Gothic" panose="020B0502020202020204" pitchFamily="34" charset="0"/>
                <a:ea typeface="+mn-ea"/>
                <a:cs typeface="+mn-cs"/>
              </a:rPr>
              <a:t>        	(a)     the completion of administration of the deceased estate; or</a:t>
            </a:r>
          </a:p>
          <a:p>
            <a:r>
              <a:rPr lang="en-AU" sz="1400" b="0" i="0" kern="1200" dirty="0">
                <a:solidFill>
                  <a:schemeClr val="tx1"/>
                </a:solidFill>
                <a:effectLst/>
                <a:latin typeface="Century Gothic" panose="020B0502020202020204" pitchFamily="34" charset="0"/>
                <a:ea typeface="+mn-ea"/>
                <a:cs typeface="+mn-cs"/>
              </a:rPr>
              <a:t>        	(b)     the third anniversary of the death of the deceased person or the further period </a:t>
            </a:r>
            <a:r>
              <a:rPr lang="en-AU" sz="1400" b="0" i="0" u="sng" kern="1200" dirty="0">
                <a:solidFill>
                  <a:schemeClr val="tx1"/>
                </a:solidFill>
                <a:effectLst/>
                <a:latin typeface="Century Gothic" panose="020B0502020202020204" pitchFamily="34" charset="0"/>
                <a:ea typeface="+mn-ea"/>
                <a:cs typeface="+mn-cs"/>
                <a:hlinkClick r:id="rId8"/>
              </a:rPr>
              <a:t>approved</a:t>
            </a:r>
            <a:r>
              <a:rPr lang="en-AU" sz="1400" b="0" i="0" kern="1200" dirty="0">
                <a:solidFill>
                  <a:schemeClr val="tx1"/>
                </a:solidFill>
                <a:effectLst/>
                <a:latin typeface="Century Gothic" panose="020B0502020202020204" pitchFamily="34" charset="0"/>
                <a:ea typeface="+mn-ea"/>
                <a:cs typeface="+mn-cs"/>
              </a:rPr>
              <a:t> by the Commissioner under subsection (3);</a:t>
            </a:r>
          </a:p>
          <a:p>
            <a:endParaRPr lang="en-AU" sz="1400" dirty="0"/>
          </a:p>
          <a:p>
            <a:r>
              <a:rPr lang="en-AU" sz="1400" dirty="0"/>
              <a:t>Then have a look at - </a:t>
            </a:r>
            <a:r>
              <a:rPr lang="en-AU" sz="1400" b="0" i="0" kern="1200" dirty="0">
                <a:solidFill>
                  <a:schemeClr val="tx1"/>
                </a:solidFill>
                <a:effectLst/>
                <a:latin typeface="Century Gothic" panose="020B0502020202020204" pitchFamily="34" charset="0"/>
                <a:ea typeface="+mn-ea"/>
                <a:cs typeface="+mn-cs"/>
              </a:rPr>
              <a:t>Part 1 of Schedule 1 to the Land Tax Act for the rate of </a:t>
            </a:r>
            <a:r>
              <a:rPr lang="en-AU" sz="1400" b="0" i="0" u="sng" kern="1200" dirty="0">
                <a:solidFill>
                  <a:schemeClr val="tx1"/>
                </a:solidFill>
                <a:effectLst/>
                <a:latin typeface="Century Gothic" panose="020B0502020202020204" pitchFamily="34" charset="0"/>
                <a:ea typeface="+mn-ea"/>
                <a:cs typeface="+mn-cs"/>
                <a:hlinkClick r:id="rId5"/>
              </a:rPr>
              <a:t>land</a:t>
            </a:r>
            <a:r>
              <a:rPr lang="en-AU" sz="1400" b="0" i="0" kern="1200" dirty="0">
                <a:solidFill>
                  <a:schemeClr val="tx1"/>
                </a:solidFill>
                <a:effectLst/>
                <a:latin typeface="Century Gothic" panose="020B0502020202020204" pitchFamily="34" charset="0"/>
                <a:ea typeface="+mn-ea"/>
                <a:cs typeface="+mn-cs"/>
              </a:rPr>
              <a:t> tax.</a:t>
            </a:r>
          </a:p>
          <a:p>
            <a:endParaRPr lang="en-AU" sz="1400" b="0" i="0" kern="1200" dirty="0">
              <a:solidFill>
                <a:schemeClr val="tx1"/>
              </a:solidFill>
              <a:effectLst/>
              <a:latin typeface="Century Gothic" panose="020B0502020202020204" pitchFamily="34" charset="0"/>
              <a:ea typeface="+mn-ea"/>
              <a:cs typeface="+mn-cs"/>
            </a:endParaRPr>
          </a:p>
          <a:p>
            <a:r>
              <a:rPr lang="en-AU" sz="1400" b="0" i="0" kern="1200" dirty="0">
                <a:solidFill>
                  <a:schemeClr val="tx1"/>
                </a:solidFill>
                <a:effectLst/>
                <a:latin typeface="Century Gothic" panose="020B0502020202020204" pitchFamily="34" charset="0"/>
                <a:ea typeface="+mn-ea"/>
                <a:cs typeface="+mn-cs"/>
              </a:rPr>
              <a:t>What about a transfer from the estate to the SMSF?</a:t>
            </a:r>
          </a:p>
          <a:p>
            <a:endParaRPr lang="en-AU" sz="1400" b="0" i="0" kern="1200" dirty="0">
              <a:solidFill>
                <a:schemeClr val="tx1"/>
              </a:solidFill>
              <a:effectLst/>
              <a:latin typeface="Century Gothic" panose="020B0502020202020204" pitchFamily="34" charset="0"/>
              <a:ea typeface="+mn-ea"/>
              <a:cs typeface="+mn-cs"/>
            </a:endParaRPr>
          </a:p>
          <a:p>
            <a:r>
              <a:rPr lang="en-AU" sz="1400" b="0" i="0" kern="1200" dirty="0">
                <a:solidFill>
                  <a:schemeClr val="tx1"/>
                </a:solidFill>
                <a:effectLst/>
                <a:latin typeface="Century Gothic" panose="020B0502020202020204" pitchFamily="34" charset="0"/>
                <a:ea typeface="+mn-ea"/>
                <a:cs typeface="+mn-cs"/>
              </a:rPr>
              <a:t>The client would certainly need to know the land tax position for the ownership by the SMSF.</a:t>
            </a:r>
          </a:p>
          <a:p>
            <a:endParaRPr lang="en-AU" sz="1400" b="0" i="0" kern="1200" dirty="0">
              <a:solidFill>
                <a:schemeClr val="tx1"/>
              </a:solidFill>
              <a:effectLst/>
              <a:latin typeface="Century Gothic" panose="020B0502020202020204" pitchFamily="34" charset="0"/>
              <a:ea typeface="+mn-ea"/>
              <a:cs typeface="+mn-cs"/>
            </a:endParaRPr>
          </a:p>
          <a:p>
            <a:r>
              <a:rPr lang="en-AU" sz="1400" b="0" i="0" kern="1200" dirty="0">
                <a:solidFill>
                  <a:schemeClr val="tx1"/>
                </a:solidFill>
                <a:effectLst/>
                <a:latin typeface="Century Gothic" panose="020B0502020202020204" pitchFamily="34" charset="0"/>
                <a:ea typeface="+mn-ea"/>
                <a:cs typeface="+mn-cs"/>
              </a:rPr>
              <a:t>Note s.</a:t>
            </a:r>
            <a:r>
              <a:rPr lang="en-AU" sz="1200" b="0" i="0" kern="1200" dirty="0">
                <a:solidFill>
                  <a:schemeClr val="tx1"/>
                </a:solidFill>
                <a:effectLst/>
                <a:latin typeface="Century Gothic" panose="020B0502020202020204" pitchFamily="34" charset="0"/>
                <a:ea typeface="+mn-ea"/>
                <a:cs typeface="+mn-cs"/>
              </a:rPr>
              <a:t> 46E of the </a:t>
            </a:r>
            <a:r>
              <a:rPr lang="en-AU" sz="1200" b="0" i="1" kern="1200" dirty="0">
                <a:solidFill>
                  <a:schemeClr val="tx1"/>
                </a:solidFill>
                <a:effectLst/>
                <a:latin typeface="Century Gothic" panose="020B0502020202020204" pitchFamily="34" charset="0"/>
                <a:ea typeface="+mn-ea"/>
                <a:cs typeface="+mn-cs"/>
              </a:rPr>
              <a:t>Land Tax Act 2005</a:t>
            </a:r>
            <a:r>
              <a:rPr lang="en-AU" sz="1200" b="0" i="0" kern="1200" dirty="0">
                <a:solidFill>
                  <a:schemeClr val="tx1"/>
                </a:solidFill>
                <a:effectLst/>
                <a:latin typeface="Century Gothic" panose="020B0502020202020204" pitchFamily="34" charset="0"/>
                <a:ea typeface="+mn-ea"/>
                <a:cs typeface="+mn-cs"/>
              </a:rPr>
              <a:t> (Vic). Land tax for a superannuation trust is charged at the general rate. </a:t>
            </a:r>
          </a:p>
          <a:p>
            <a:endParaRPr lang="en-AU" sz="1400" b="0" i="0" kern="1200" dirty="0">
              <a:solidFill>
                <a:schemeClr val="tx1"/>
              </a:solidFill>
              <a:effectLst/>
              <a:latin typeface="Century Gothic" panose="020B0502020202020204" pitchFamily="34" charset="0"/>
              <a:ea typeface="+mn-ea"/>
              <a:cs typeface="+mn-cs"/>
            </a:endParaRPr>
          </a:p>
          <a:p>
            <a:endParaRPr lang="en-AU" sz="1200" b="0" i="0" kern="1200" dirty="0">
              <a:solidFill>
                <a:schemeClr val="tx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7EB9FC34-24C0-5643-BC97-BB7F4DEE8E63}" type="slidenum">
              <a:rPr lang="en-AU" smtClean="0"/>
              <a:pPr/>
              <a:t>24</a:t>
            </a:fld>
            <a:endParaRPr lang="en-AU" dirty="0"/>
          </a:p>
        </p:txBody>
      </p:sp>
    </p:spTree>
    <p:extLst>
      <p:ext uri="{BB962C8B-B14F-4D97-AF65-F5344CB8AC3E}">
        <p14:creationId xmlns:p14="http://schemas.microsoft.com/office/powerpoint/2010/main" val="4269309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I am now on page 16 of the handout where you will find some duty basics.</a:t>
            </a:r>
          </a:p>
          <a:p>
            <a:endParaRPr lang="en-AU" sz="1400" dirty="0"/>
          </a:p>
          <a:p>
            <a:r>
              <a:rPr lang="en-AU" sz="1400" dirty="0"/>
              <a:t>Did you know that the </a:t>
            </a:r>
            <a:r>
              <a:rPr lang="en-AU" sz="1400" b="0" i="0" kern="1200" dirty="0">
                <a:solidFill>
                  <a:schemeClr val="tx1"/>
                </a:solidFill>
                <a:effectLst/>
                <a:latin typeface="Century Gothic" panose="020B0502020202020204" pitchFamily="34" charset="0"/>
                <a:ea typeface="+mn-ea"/>
                <a:cs typeface="+mn-cs"/>
              </a:rPr>
              <a:t>state of </a:t>
            </a:r>
            <a:r>
              <a:rPr lang="en-AU" sz="1400" b="1" i="0" u="none" strike="noStrike" kern="1200" dirty="0">
                <a:solidFill>
                  <a:schemeClr val="tx1"/>
                </a:solidFill>
                <a:effectLst/>
                <a:latin typeface="Century Gothic" panose="020B0502020202020204" pitchFamily="34" charset="0"/>
                <a:ea typeface="+mn-ea"/>
                <a:cs typeface="+mn-cs"/>
                <a:hlinkClick r:id="rId3" tooltip="Victoria (Australia)"/>
              </a:rPr>
              <a:t>Victoria</a:t>
            </a:r>
            <a:r>
              <a:rPr lang="en-AU" sz="1400" b="0" i="0" kern="1200" dirty="0">
                <a:solidFill>
                  <a:schemeClr val="tx1"/>
                </a:solidFill>
                <a:effectLst/>
                <a:latin typeface="Century Gothic" panose="020B0502020202020204" pitchFamily="34" charset="0"/>
                <a:ea typeface="+mn-ea"/>
                <a:cs typeface="+mn-cs"/>
              </a:rPr>
              <a:t> issued </a:t>
            </a:r>
            <a:r>
              <a:rPr lang="en-AU" sz="1400" b="1" i="0" kern="1200" dirty="0">
                <a:solidFill>
                  <a:schemeClr val="tx1"/>
                </a:solidFill>
                <a:effectLst/>
                <a:latin typeface="Century Gothic" panose="020B0502020202020204" pitchFamily="34" charset="0"/>
                <a:ea typeface="+mn-ea"/>
                <a:cs typeface="+mn-cs"/>
              </a:rPr>
              <a:t>revenue stamps</a:t>
            </a:r>
            <a:r>
              <a:rPr lang="en-AU" sz="1400" b="0" i="0" kern="1200" dirty="0">
                <a:solidFill>
                  <a:schemeClr val="tx1"/>
                </a:solidFill>
                <a:effectLst/>
                <a:latin typeface="Century Gothic" panose="020B0502020202020204" pitchFamily="34" charset="0"/>
                <a:ea typeface="+mn-ea"/>
                <a:cs typeface="+mn-cs"/>
              </a:rPr>
              <a:t> from 1870 to 2000.</a:t>
            </a:r>
            <a:endParaRPr lang="en-AU" sz="1400"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25</a:t>
            </a:fld>
            <a:endParaRPr lang="en-AU" dirty="0"/>
          </a:p>
        </p:txBody>
      </p:sp>
    </p:spTree>
    <p:extLst>
      <p:ext uri="{BB962C8B-B14F-4D97-AF65-F5344CB8AC3E}">
        <p14:creationId xmlns:p14="http://schemas.microsoft.com/office/powerpoint/2010/main" val="2324439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On page 17 you will find details about recent changes to the Duties Act pursuant to the </a:t>
            </a:r>
            <a:r>
              <a:rPr lang="en-US" sz="1400" i="1" kern="1200" dirty="0">
                <a:solidFill>
                  <a:schemeClr val="tx1"/>
                </a:solidFill>
                <a:effectLst/>
                <a:latin typeface="Century Gothic" panose="020B0502020202020204" pitchFamily="34" charset="0"/>
                <a:ea typeface="+mn-ea"/>
                <a:cs typeface="+mn-cs"/>
              </a:rPr>
              <a:t>State Taxation Acts Amendment Act 2019</a:t>
            </a:r>
            <a:r>
              <a:rPr lang="en-US" sz="1400" kern="1200" dirty="0">
                <a:solidFill>
                  <a:schemeClr val="tx1"/>
                </a:solidFill>
                <a:effectLst/>
                <a:latin typeface="Century Gothic" panose="020B0502020202020204" pitchFamily="34" charset="0"/>
                <a:ea typeface="+mn-ea"/>
                <a:cs typeface="+mn-cs"/>
              </a:rPr>
              <a:t> (Vic)</a:t>
            </a:r>
          </a:p>
          <a:p>
            <a:endParaRPr lang="en-US" sz="1400" kern="1200" dirty="0">
              <a:solidFill>
                <a:schemeClr val="tx1"/>
              </a:solidFill>
              <a:effectLst/>
              <a:latin typeface="Century Gothic" panose="020B0502020202020204" pitchFamily="34" charset="0"/>
              <a:ea typeface="+mn-ea"/>
              <a:cs typeface="+mn-cs"/>
            </a:endParaRPr>
          </a:p>
          <a:p>
            <a:r>
              <a:rPr lang="en-US" sz="1400" b="0" dirty="0"/>
              <a:t>The easier issue to consider is the increase in duty on transfer of land for foreigners.</a:t>
            </a:r>
          </a:p>
          <a:p>
            <a:endParaRPr lang="en-US" sz="1400" b="0" dirty="0"/>
          </a:p>
          <a:p>
            <a:r>
              <a:rPr lang="en-US" sz="1400" b="0" dirty="0"/>
              <a:t>In addition to the usual duty foreigners will pay a further </a:t>
            </a:r>
            <a:r>
              <a:rPr lang="en-US" sz="1400" dirty="0"/>
              <a:t>8% for contracts entered into from 1 July 2019.</a:t>
            </a:r>
          </a:p>
          <a:p>
            <a:endParaRPr lang="en-US" sz="1400" dirty="0"/>
          </a:p>
          <a:p>
            <a:r>
              <a:rPr lang="en-US" sz="1400" dirty="0"/>
              <a:t>I now want to take you to the most significant change from the budget – a fresh head of duty on economic entitlements.</a:t>
            </a:r>
          </a:p>
          <a:p>
            <a:endParaRPr lang="en-US" sz="1400" dirty="0"/>
          </a:p>
          <a:p>
            <a:r>
              <a:rPr lang="en-AU" sz="1400" kern="1200" dirty="0">
                <a:solidFill>
                  <a:schemeClr val="tx1"/>
                </a:solidFill>
                <a:effectLst/>
                <a:latin typeface="Century Gothic" panose="020B0502020202020204" pitchFamily="34" charset="0"/>
                <a:ea typeface="+mn-ea"/>
                <a:cs typeface="+mn-cs"/>
              </a:rPr>
              <a:t>Changes have been introduced to broaden the type of arrangements which require duty to be paid where there is an acquisition of an economic entitlement.</a:t>
            </a:r>
          </a:p>
          <a:p>
            <a:r>
              <a:rPr lang="en-AU" sz="1400" kern="1200" dirty="0">
                <a:solidFill>
                  <a:schemeClr val="tx1"/>
                </a:solidFill>
                <a:effectLst/>
                <a:latin typeface="Century Gothic" panose="020B0502020202020204" pitchFamily="34" charset="0"/>
                <a:ea typeface="+mn-ea"/>
                <a:cs typeface="+mn-cs"/>
              </a:rPr>
              <a:t>The definition of economic entitlements has not change but certain hurdles have been removed.</a:t>
            </a:r>
          </a:p>
          <a:p>
            <a:r>
              <a:rPr lang="en-AU" sz="1400" kern="1200" dirty="0">
                <a:solidFill>
                  <a:schemeClr val="tx1"/>
                </a:solidFill>
                <a:effectLst/>
                <a:latin typeface="Century Gothic" panose="020B0502020202020204" pitchFamily="34" charset="0"/>
                <a:ea typeface="+mn-ea"/>
                <a:cs typeface="+mn-cs"/>
              </a:rPr>
              <a:t>The changes are contained in the new Part 4B of chapter 2 in the </a:t>
            </a:r>
            <a:r>
              <a:rPr lang="en-AU" sz="1400" i="1" kern="1200" dirty="0">
                <a:solidFill>
                  <a:schemeClr val="tx1"/>
                </a:solidFill>
                <a:effectLst/>
                <a:latin typeface="Century Gothic" panose="020B0502020202020204" pitchFamily="34" charset="0"/>
                <a:ea typeface="+mn-ea"/>
                <a:cs typeface="+mn-cs"/>
              </a:rPr>
              <a:t>Duties Act 2000</a:t>
            </a:r>
            <a:r>
              <a:rPr lang="en-AU" sz="1400" kern="1200" dirty="0">
                <a:solidFill>
                  <a:schemeClr val="tx1"/>
                </a:solidFill>
                <a:effectLst/>
                <a:latin typeface="Century Gothic" panose="020B0502020202020204" pitchFamily="34" charset="0"/>
                <a:ea typeface="+mn-ea"/>
                <a:cs typeface="+mn-cs"/>
              </a:rPr>
              <a:t> (Vic).</a:t>
            </a:r>
          </a:p>
          <a:p>
            <a:r>
              <a:rPr lang="en-AU" sz="1400" kern="1200" dirty="0">
                <a:solidFill>
                  <a:schemeClr val="tx1"/>
                </a:solidFill>
                <a:effectLst/>
                <a:latin typeface="Century Gothic" panose="020B0502020202020204" pitchFamily="34" charset="0"/>
                <a:ea typeface="+mn-ea"/>
                <a:cs typeface="+mn-cs"/>
              </a:rPr>
              <a:t>The changes take effect from 18 June 2019.</a:t>
            </a:r>
          </a:p>
          <a:p>
            <a:r>
              <a:rPr lang="en-AU" sz="1400" kern="1200" dirty="0">
                <a:solidFill>
                  <a:schemeClr val="tx1"/>
                </a:solidFill>
                <a:effectLst/>
                <a:latin typeface="Century Gothic" panose="020B0502020202020204" pitchFamily="34" charset="0"/>
                <a:ea typeface="+mn-ea"/>
                <a:cs typeface="+mn-cs"/>
              </a:rPr>
              <a:t>Clients who acquire an economic entitlement from selling, leasing or developing land need to understand the changes and pay any applicable duty within 30 days of the acquisition.</a:t>
            </a:r>
          </a:p>
          <a:p>
            <a:r>
              <a:rPr lang="en-AU" sz="1400" b="1" kern="1200" dirty="0">
                <a:solidFill>
                  <a:schemeClr val="tx1"/>
                </a:solidFill>
                <a:effectLst/>
                <a:latin typeface="Century Gothic" panose="020B0502020202020204" pitchFamily="34" charset="0"/>
                <a:ea typeface="+mn-ea"/>
                <a:cs typeface="+mn-cs"/>
              </a:rPr>
              <a:t>Executive summary</a:t>
            </a:r>
            <a:endParaRPr lang="en-AU" sz="1400" kern="1200" dirty="0">
              <a:solidFill>
                <a:schemeClr val="tx1"/>
              </a:solidFill>
              <a:effectLst/>
              <a:latin typeface="Century Gothic" panose="020B0502020202020204" pitchFamily="34" charset="0"/>
              <a:ea typeface="+mn-ea"/>
              <a:cs typeface="+mn-cs"/>
            </a:endParaRPr>
          </a:p>
          <a:p>
            <a:r>
              <a:rPr lang="en-AU" sz="1400" kern="1200" dirty="0">
                <a:solidFill>
                  <a:schemeClr val="tx1"/>
                </a:solidFill>
                <a:effectLst/>
                <a:latin typeface="Century Gothic" panose="020B0502020202020204" pitchFamily="34" charset="0"/>
                <a:ea typeface="+mn-ea"/>
                <a:cs typeface="+mn-cs"/>
              </a:rPr>
              <a:t>Duty is payable on any arrangement to acquire an ‘economic entitlement’ in relevant land. </a:t>
            </a:r>
          </a:p>
          <a:p>
            <a:r>
              <a:rPr lang="en-AU" sz="1400" b="1" kern="1200" dirty="0">
                <a:solidFill>
                  <a:schemeClr val="tx1"/>
                </a:solidFill>
                <a:effectLst/>
                <a:latin typeface="Century Gothic" panose="020B0502020202020204" pitchFamily="34" charset="0"/>
                <a:ea typeface="+mn-ea"/>
                <a:cs typeface="+mn-cs"/>
              </a:rPr>
              <a:t>Legislation</a:t>
            </a:r>
            <a:endParaRPr lang="en-AU" sz="1400" kern="1200" dirty="0">
              <a:solidFill>
                <a:schemeClr val="tx1"/>
              </a:solidFill>
              <a:effectLst/>
              <a:latin typeface="Century Gothic" panose="020B0502020202020204" pitchFamily="34" charset="0"/>
              <a:ea typeface="+mn-ea"/>
              <a:cs typeface="+mn-cs"/>
            </a:endParaRPr>
          </a:p>
          <a:p>
            <a:r>
              <a:rPr lang="en-AU" sz="1400" kern="1200" dirty="0">
                <a:solidFill>
                  <a:schemeClr val="tx1"/>
                </a:solidFill>
                <a:effectLst/>
                <a:latin typeface="Century Gothic" panose="020B0502020202020204" pitchFamily="34" charset="0"/>
                <a:ea typeface="+mn-ea"/>
                <a:cs typeface="+mn-cs"/>
              </a:rPr>
              <a:t>Amendments were made to duty on economic entitlements pursuant to the </a:t>
            </a:r>
            <a:r>
              <a:rPr lang="en-AU" sz="1400" i="1" kern="1200" dirty="0">
                <a:solidFill>
                  <a:schemeClr val="tx1"/>
                </a:solidFill>
                <a:effectLst/>
                <a:latin typeface="Century Gothic" panose="020B0502020202020204" pitchFamily="34" charset="0"/>
                <a:ea typeface="+mn-ea"/>
                <a:cs typeface="+mn-cs"/>
              </a:rPr>
              <a:t>State Taxation Acts Amendment Act 2019</a:t>
            </a:r>
            <a:r>
              <a:rPr lang="en-AU" sz="1400" kern="1200" dirty="0">
                <a:solidFill>
                  <a:schemeClr val="tx1"/>
                </a:solidFill>
                <a:effectLst/>
                <a:latin typeface="Century Gothic" panose="020B0502020202020204" pitchFamily="34" charset="0"/>
                <a:ea typeface="+mn-ea"/>
                <a:cs typeface="+mn-cs"/>
              </a:rPr>
              <a:t> (Vic).</a:t>
            </a:r>
          </a:p>
          <a:p>
            <a:r>
              <a:rPr lang="en-AU" sz="1400" kern="1200" dirty="0">
                <a:solidFill>
                  <a:schemeClr val="tx1"/>
                </a:solidFill>
                <a:effectLst/>
                <a:latin typeface="Century Gothic" panose="020B0502020202020204" pitchFamily="34" charset="0"/>
                <a:ea typeface="+mn-ea"/>
                <a:cs typeface="+mn-cs"/>
              </a:rPr>
              <a:t>You can find this Act, the explanatory memorandum and parliamentary speeches here:</a:t>
            </a:r>
          </a:p>
          <a:p>
            <a:r>
              <a:rPr lang="en-AU" sz="1400" u="sng" kern="1200" dirty="0">
                <a:solidFill>
                  <a:schemeClr val="tx1"/>
                </a:solidFill>
                <a:effectLst/>
                <a:latin typeface="Century Gothic" panose="020B0502020202020204" pitchFamily="34" charset="0"/>
                <a:ea typeface="+mn-ea"/>
                <a:cs typeface="+mn-cs"/>
                <a:hlinkClick r:id="rId3"/>
              </a:rPr>
              <a:t>https://www.parliament.vic.gov.au/legislation</a:t>
            </a:r>
            <a:endParaRPr lang="en-AU" sz="1400" kern="1200" dirty="0">
              <a:solidFill>
                <a:schemeClr val="tx1"/>
              </a:solidFill>
              <a:effectLst/>
              <a:latin typeface="Century Gothic" panose="020B0502020202020204" pitchFamily="34" charset="0"/>
              <a:ea typeface="+mn-ea"/>
              <a:cs typeface="+mn-cs"/>
            </a:endParaRPr>
          </a:p>
          <a:p>
            <a:r>
              <a:rPr lang="en-AU" sz="1400" b="1" kern="1200" dirty="0">
                <a:solidFill>
                  <a:schemeClr val="tx1"/>
                </a:solidFill>
                <a:effectLst/>
                <a:latin typeface="Century Gothic" panose="020B0502020202020204" pitchFamily="34" charset="0"/>
                <a:ea typeface="+mn-ea"/>
                <a:cs typeface="+mn-cs"/>
              </a:rPr>
              <a:t>Important matters to consider</a:t>
            </a:r>
            <a:endParaRPr lang="en-AU" sz="1400" kern="1200" dirty="0">
              <a:solidFill>
                <a:schemeClr val="tx1"/>
              </a:solidFill>
              <a:effectLst/>
              <a:latin typeface="Century Gothic" panose="020B0502020202020204" pitchFamily="34" charset="0"/>
              <a:ea typeface="+mn-ea"/>
              <a:cs typeface="+mn-cs"/>
            </a:endParaRPr>
          </a:p>
          <a:p>
            <a:pPr lvl="0"/>
            <a:r>
              <a:rPr lang="en-AU" sz="1400" kern="1200" dirty="0">
                <a:solidFill>
                  <a:schemeClr val="tx1"/>
                </a:solidFill>
                <a:effectLst/>
                <a:latin typeface="Century Gothic" panose="020B0502020202020204" pitchFamily="34" charset="0"/>
                <a:ea typeface="+mn-ea"/>
                <a:cs typeface="+mn-cs"/>
              </a:rPr>
              <a:t>Commencement date</a:t>
            </a:r>
          </a:p>
          <a:p>
            <a:r>
              <a:rPr lang="en-AU" sz="1400" kern="1200" dirty="0">
                <a:solidFill>
                  <a:schemeClr val="tx1"/>
                </a:solidFill>
                <a:effectLst/>
                <a:latin typeface="Century Gothic" panose="020B0502020202020204" pitchFamily="34" charset="0"/>
                <a:ea typeface="+mn-ea"/>
                <a:cs typeface="+mn-cs"/>
              </a:rPr>
              <a:t>Any arrangement entered into on or after 18 June 2019. Being the date the State Taxation Acts Amendment Act received assent. </a:t>
            </a:r>
          </a:p>
          <a:p>
            <a:pPr lvl="0"/>
            <a:r>
              <a:rPr lang="en-AU" sz="1400" kern="1200" dirty="0">
                <a:solidFill>
                  <a:schemeClr val="tx1"/>
                </a:solidFill>
                <a:effectLst/>
                <a:latin typeface="Century Gothic" panose="020B0502020202020204" pitchFamily="34" charset="0"/>
                <a:ea typeface="+mn-ea"/>
                <a:cs typeface="+mn-cs"/>
              </a:rPr>
              <a:t>Relevant land</a:t>
            </a:r>
          </a:p>
          <a:p>
            <a:r>
              <a:rPr lang="en-AU" sz="1400" kern="1200" dirty="0">
                <a:solidFill>
                  <a:schemeClr val="tx1"/>
                </a:solidFill>
                <a:effectLst/>
                <a:latin typeface="Century Gothic" panose="020B0502020202020204" pitchFamily="34" charset="0"/>
                <a:ea typeface="+mn-ea"/>
                <a:cs typeface="+mn-cs"/>
              </a:rPr>
              <a:t>Land in Victoria worth $1,000,000 or more. </a:t>
            </a:r>
          </a:p>
          <a:p>
            <a:pPr lvl="0"/>
            <a:r>
              <a:rPr lang="en-AU" sz="1400" kern="1200" dirty="0">
                <a:solidFill>
                  <a:schemeClr val="tx1"/>
                </a:solidFill>
                <a:effectLst/>
                <a:latin typeface="Century Gothic" panose="020B0502020202020204" pitchFamily="34" charset="0"/>
                <a:ea typeface="+mn-ea"/>
                <a:cs typeface="+mn-cs"/>
              </a:rPr>
              <a:t>Land owner</a:t>
            </a:r>
          </a:p>
          <a:p>
            <a:r>
              <a:rPr lang="en-AU" sz="1400" kern="1200" dirty="0">
                <a:solidFill>
                  <a:schemeClr val="tx1"/>
                </a:solidFill>
                <a:effectLst/>
                <a:latin typeface="Century Gothic" panose="020B0502020202020204" pitchFamily="34" charset="0"/>
                <a:ea typeface="+mn-ea"/>
                <a:cs typeface="+mn-cs"/>
              </a:rPr>
              <a:t>Any owner of land. </a:t>
            </a:r>
          </a:p>
          <a:p>
            <a:r>
              <a:rPr lang="en-AU" sz="1400" kern="1200" dirty="0">
                <a:solidFill>
                  <a:schemeClr val="tx1"/>
                </a:solidFill>
                <a:effectLst/>
                <a:latin typeface="Century Gothic" panose="020B0502020202020204" pitchFamily="34" charset="0"/>
                <a:ea typeface="+mn-ea"/>
                <a:cs typeface="+mn-cs"/>
              </a:rPr>
              <a:t>For example, a person, company or trust.</a:t>
            </a:r>
          </a:p>
          <a:p>
            <a:pPr lvl="0"/>
            <a:r>
              <a:rPr lang="en-AU" sz="1400" kern="1200" dirty="0">
                <a:solidFill>
                  <a:schemeClr val="tx1"/>
                </a:solidFill>
                <a:effectLst/>
                <a:latin typeface="Century Gothic" panose="020B0502020202020204" pitchFamily="34" charset="0"/>
                <a:ea typeface="+mn-ea"/>
                <a:cs typeface="+mn-cs"/>
              </a:rPr>
              <a:t>Definition of economic entitlement</a:t>
            </a:r>
          </a:p>
          <a:p>
            <a:r>
              <a:rPr lang="en-AU" sz="1400" kern="1200" dirty="0">
                <a:solidFill>
                  <a:schemeClr val="tx1"/>
                </a:solidFill>
                <a:effectLst/>
                <a:latin typeface="Century Gothic" panose="020B0502020202020204" pitchFamily="34" charset="0"/>
                <a:ea typeface="+mn-ea"/>
                <a:cs typeface="+mn-cs"/>
              </a:rPr>
              <a:t>Any income, rent, profit, capital growth, or proceeds of sale of any relevant land. </a:t>
            </a:r>
          </a:p>
          <a:p>
            <a:pPr lvl="0"/>
            <a:r>
              <a:rPr lang="en-AU" sz="1400" kern="1200" dirty="0">
                <a:solidFill>
                  <a:schemeClr val="tx1"/>
                </a:solidFill>
                <a:effectLst/>
                <a:latin typeface="Century Gothic" panose="020B0502020202020204" pitchFamily="34" charset="0"/>
                <a:ea typeface="+mn-ea"/>
                <a:cs typeface="+mn-cs"/>
              </a:rPr>
              <a:t>Arrangements caught</a:t>
            </a:r>
          </a:p>
          <a:p>
            <a:r>
              <a:rPr lang="en-AU" sz="1400" kern="1200" dirty="0">
                <a:solidFill>
                  <a:schemeClr val="tx1"/>
                </a:solidFill>
                <a:effectLst/>
                <a:latin typeface="Century Gothic" panose="020B0502020202020204" pitchFamily="34" charset="0"/>
                <a:ea typeface="+mn-ea"/>
                <a:cs typeface="+mn-cs"/>
              </a:rPr>
              <a:t>The acquisition or receipt either directly or indirectly of an economic entitlement.</a:t>
            </a:r>
          </a:p>
          <a:p>
            <a:r>
              <a:rPr lang="en-AU" sz="1400" kern="1200" dirty="0">
                <a:solidFill>
                  <a:schemeClr val="tx1"/>
                </a:solidFill>
                <a:effectLst/>
                <a:latin typeface="Century Gothic" panose="020B0502020202020204" pitchFamily="34" charset="0"/>
                <a:ea typeface="+mn-ea"/>
                <a:cs typeface="+mn-cs"/>
              </a:rPr>
              <a:t>Example</a:t>
            </a:r>
          </a:p>
          <a:p>
            <a:r>
              <a:rPr lang="en-AU" sz="1400" kern="1200" dirty="0">
                <a:solidFill>
                  <a:schemeClr val="tx1"/>
                </a:solidFill>
                <a:effectLst/>
                <a:latin typeface="Century Gothic" panose="020B0502020202020204" pitchFamily="34" charset="0"/>
                <a:ea typeface="+mn-ea"/>
                <a:cs typeface="+mn-cs"/>
              </a:rPr>
              <a:t>Joint venture agreement to develop land where proceeds of sale are split 75/25 between the land owner and the other joint venture party. See below further details about this example. </a:t>
            </a:r>
          </a:p>
          <a:p>
            <a:r>
              <a:rPr lang="en-AU" sz="1400" kern="1200" dirty="0">
                <a:solidFill>
                  <a:schemeClr val="tx1"/>
                </a:solidFill>
                <a:effectLst/>
                <a:latin typeface="Century Gothic" panose="020B0502020202020204" pitchFamily="34" charset="0"/>
                <a:ea typeface="+mn-ea"/>
                <a:cs typeface="+mn-cs"/>
              </a:rPr>
              <a:t>It is immaterial whether the person who acquires the economic entitlement is a party to the arrangements.</a:t>
            </a:r>
          </a:p>
          <a:p>
            <a:pPr lvl="0"/>
            <a:r>
              <a:rPr lang="en-AU" sz="1400" kern="1200" dirty="0">
                <a:solidFill>
                  <a:schemeClr val="tx1"/>
                </a:solidFill>
                <a:effectLst/>
                <a:latin typeface="Century Gothic" panose="020B0502020202020204" pitchFamily="34" charset="0"/>
                <a:ea typeface="+mn-ea"/>
                <a:cs typeface="+mn-cs"/>
              </a:rPr>
              <a:t>Relevant date</a:t>
            </a:r>
          </a:p>
          <a:p>
            <a:r>
              <a:rPr lang="en-AU" sz="1400" kern="1200" dirty="0">
                <a:solidFill>
                  <a:schemeClr val="tx1"/>
                </a:solidFill>
                <a:effectLst/>
                <a:latin typeface="Century Gothic" panose="020B0502020202020204" pitchFamily="34" charset="0"/>
                <a:ea typeface="+mn-ea"/>
                <a:cs typeface="+mn-cs"/>
              </a:rPr>
              <a:t>A dutiable transaction occurs when the economic entitlement is acquired, not when the entitlement is realised. </a:t>
            </a:r>
          </a:p>
          <a:p>
            <a:r>
              <a:rPr lang="en-AU" sz="1400" kern="1200" dirty="0">
                <a:solidFill>
                  <a:schemeClr val="tx1"/>
                </a:solidFill>
                <a:effectLst/>
                <a:latin typeface="Century Gothic" panose="020B0502020202020204" pitchFamily="34" charset="0"/>
                <a:ea typeface="+mn-ea"/>
                <a:cs typeface="+mn-cs"/>
              </a:rPr>
              <a:t>For example, the date of the joint venture agreement to develop land is the date the economic entitlement is acquired.</a:t>
            </a:r>
          </a:p>
          <a:p>
            <a:pPr lvl="0"/>
            <a:r>
              <a:rPr lang="en-AU" sz="1400" kern="1200" dirty="0">
                <a:solidFill>
                  <a:schemeClr val="tx1"/>
                </a:solidFill>
                <a:effectLst/>
                <a:latin typeface="Century Gothic" panose="020B0502020202020204" pitchFamily="34" charset="0"/>
                <a:ea typeface="+mn-ea"/>
                <a:cs typeface="+mn-cs"/>
              </a:rPr>
              <a:t>Amount of duty payable</a:t>
            </a:r>
          </a:p>
          <a:p>
            <a:r>
              <a:rPr lang="en-AU" sz="1400" kern="1200" dirty="0">
                <a:solidFill>
                  <a:schemeClr val="tx1"/>
                </a:solidFill>
                <a:effectLst/>
                <a:latin typeface="Century Gothic" panose="020B0502020202020204" pitchFamily="34" charset="0"/>
                <a:ea typeface="+mn-ea"/>
                <a:cs typeface="+mn-cs"/>
              </a:rPr>
              <a:t>Ad valorem duty at the same rate payable on a transfer of land.</a:t>
            </a:r>
          </a:p>
          <a:p>
            <a:pPr lvl="0"/>
            <a:r>
              <a:rPr lang="en-AU" sz="1400" kern="1200" dirty="0">
                <a:solidFill>
                  <a:schemeClr val="tx1"/>
                </a:solidFill>
                <a:effectLst/>
                <a:latin typeface="Century Gothic" panose="020B0502020202020204" pitchFamily="34" charset="0"/>
                <a:ea typeface="+mn-ea"/>
                <a:cs typeface="+mn-cs"/>
              </a:rPr>
              <a:t>Date duty due</a:t>
            </a:r>
          </a:p>
          <a:p>
            <a:r>
              <a:rPr lang="en-AU" sz="1400" kern="1200" dirty="0">
                <a:solidFill>
                  <a:schemeClr val="tx1"/>
                </a:solidFill>
                <a:effectLst/>
                <a:latin typeface="Century Gothic" panose="020B0502020202020204" pitchFamily="34" charset="0"/>
                <a:ea typeface="+mn-ea"/>
                <a:cs typeface="+mn-cs"/>
              </a:rPr>
              <a:t>30 days from the date the economic entitlement is acquired.</a:t>
            </a:r>
          </a:p>
          <a:p>
            <a:r>
              <a:rPr lang="en-AU" sz="1400" kern="1200" dirty="0">
                <a:solidFill>
                  <a:schemeClr val="tx1"/>
                </a:solidFill>
                <a:effectLst/>
                <a:latin typeface="Century Gothic" panose="020B0502020202020204" pitchFamily="34" charset="0"/>
                <a:ea typeface="+mn-ea"/>
                <a:cs typeface="+mn-cs"/>
              </a:rPr>
              <a:t>For example, within 30 days of entering into a joint venture agreement.</a:t>
            </a:r>
          </a:p>
          <a:p>
            <a:r>
              <a:rPr lang="en-AU" sz="1400" kern="1200" dirty="0">
                <a:solidFill>
                  <a:schemeClr val="tx1"/>
                </a:solidFill>
                <a:effectLst/>
                <a:latin typeface="Century Gothic" panose="020B0502020202020204" pitchFamily="34" charset="0"/>
                <a:ea typeface="+mn-ea"/>
                <a:cs typeface="+mn-cs"/>
              </a:rPr>
              <a:t>The transaction is treated as a complex transaction for the purpose of assessing duty.</a:t>
            </a:r>
          </a:p>
          <a:p>
            <a:r>
              <a:rPr lang="en-AU" sz="1400" b="1" kern="1200" dirty="0">
                <a:solidFill>
                  <a:schemeClr val="tx1"/>
                </a:solidFill>
                <a:effectLst/>
                <a:latin typeface="Century Gothic" panose="020B0502020202020204" pitchFamily="34" charset="0"/>
                <a:ea typeface="+mn-ea"/>
                <a:cs typeface="+mn-cs"/>
              </a:rPr>
              <a:t>History of duty on economic entitlements</a:t>
            </a:r>
            <a:endParaRPr lang="en-AU" sz="1400" kern="1200" dirty="0">
              <a:solidFill>
                <a:schemeClr val="tx1"/>
              </a:solidFill>
              <a:effectLst/>
              <a:latin typeface="Century Gothic" panose="020B0502020202020204" pitchFamily="34" charset="0"/>
              <a:ea typeface="+mn-ea"/>
              <a:cs typeface="+mn-cs"/>
            </a:endParaRPr>
          </a:p>
          <a:p>
            <a:r>
              <a:rPr lang="en-AU" sz="1400" b="1" kern="1200" dirty="0">
                <a:solidFill>
                  <a:schemeClr val="tx1"/>
                </a:solidFill>
                <a:effectLst/>
                <a:latin typeface="Century Gothic" panose="020B0502020202020204" pitchFamily="34" charset="0"/>
                <a:ea typeface="+mn-ea"/>
                <a:cs typeface="+mn-cs"/>
              </a:rPr>
              <a:t>The ‘economic entitlement’ provisions were introduced with effect from 1 July 2012 by the </a:t>
            </a:r>
            <a:r>
              <a:rPr lang="en-AU" sz="1400" b="1" i="1" u="sng" kern="1200" dirty="0">
                <a:solidFill>
                  <a:schemeClr val="tx1"/>
                </a:solidFill>
                <a:effectLst/>
                <a:latin typeface="Century Gothic" panose="020B0502020202020204" pitchFamily="34" charset="0"/>
                <a:ea typeface="+mn-ea"/>
                <a:cs typeface="+mn-cs"/>
              </a:rPr>
              <a:t>Duties Amendment (Landholder) Act 2012</a:t>
            </a:r>
            <a:r>
              <a:rPr lang="en-AU" sz="1400" b="1" u="sng" kern="1200" dirty="0">
                <a:solidFill>
                  <a:schemeClr val="tx1"/>
                </a:solidFill>
                <a:effectLst/>
                <a:latin typeface="Century Gothic" panose="020B0502020202020204" pitchFamily="34" charset="0"/>
                <a:ea typeface="+mn-ea"/>
                <a:cs typeface="+mn-cs"/>
              </a:rPr>
              <a:t> </a:t>
            </a:r>
            <a:r>
              <a:rPr lang="en-AU" sz="1400" b="1" kern="1200" dirty="0">
                <a:solidFill>
                  <a:schemeClr val="tx1"/>
                </a:solidFill>
                <a:effectLst/>
                <a:latin typeface="Century Gothic" panose="020B0502020202020204" pitchFamily="34" charset="0"/>
                <a:ea typeface="+mn-ea"/>
                <a:cs typeface="+mn-cs"/>
              </a:rPr>
              <a:t>(Vic).</a:t>
            </a:r>
          </a:p>
          <a:p>
            <a:r>
              <a:rPr lang="en-AU" sz="1400" b="1" kern="1200" dirty="0">
                <a:solidFill>
                  <a:schemeClr val="tx1"/>
                </a:solidFill>
                <a:effectLst/>
                <a:latin typeface="Century Gothic" panose="020B0502020202020204" pitchFamily="34" charset="0"/>
                <a:ea typeface="+mn-ea"/>
                <a:cs typeface="+mn-cs"/>
              </a:rPr>
              <a:t>Old hurdles</a:t>
            </a:r>
            <a:endParaRPr lang="en-AU" sz="1400" kern="1200" dirty="0">
              <a:solidFill>
                <a:schemeClr val="tx1"/>
              </a:solidFill>
              <a:effectLst/>
              <a:latin typeface="Century Gothic" panose="020B0502020202020204" pitchFamily="34" charset="0"/>
              <a:ea typeface="+mn-ea"/>
              <a:cs typeface="+mn-cs"/>
            </a:endParaRPr>
          </a:p>
          <a:p>
            <a:r>
              <a:rPr lang="en-AU" sz="1400" kern="1200" dirty="0">
                <a:solidFill>
                  <a:schemeClr val="tx1"/>
                </a:solidFill>
                <a:effectLst/>
                <a:latin typeface="Century Gothic" panose="020B0502020202020204" pitchFamily="34" charset="0"/>
                <a:ea typeface="+mn-ea"/>
                <a:cs typeface="+mn-cs"/>
              </a:rPr>
              <a:t>Pursuant to the 2012 provisions an economic entitlement could only be acquired where:</a:t>
            </a:r>
          </a:p>
          <a:p>
            <a:pPr lvl="0"/>
            <a:r>
              <a:rPr lang="en-AU" sz="1400" kern="1200" dirty="0">
                <a:solidFill>
                  <a:schemeClr val="tx1"/>
                </a:solidFill>
                <a:effectLst/>
                <a:latin typeface="Century Gothic" panose="020B0502020202020204" pitchFamily="34" charset="0"/>
                <a:ea typeface="+mn-ea"/>
                <a:cs typeface="+mn-cs"/>
              </a:rPr>
              <a:t>the land owner was a private company or private unit trust; and</a:t>
            </a:r>
          </a:p>
          <a:p>
            <a:pPr lvl="0"/>
            <a:r>
              <a:rPr lang="en-AU" sz="1400" kern="1200" dirty="0">
                <a:solidFill>
                  <a:schemeClr val="tx1"/>
                </a:solidFill>
                <a:effectLst/>
                <a:latin typeface="Century Gothic" panose="020B0502020202020204" pitchFamily="34" charset="0"/>
                <a:ea typeface="+mn-ea"/>
                <a:cs typeface="+mn-cs"/>
              </a:rPr>
              <a:t>the economic entitlement amounted to an interest of 50% or more in the private company or private unit trust.</a:t>
            </a:r>
          </a:p>
          <a:p>
            <a:r>
              <a:rPr lang="en-AU" sz="1400" b="1" kern="1200" dirty="0">
                <a:solidFill>
                  <a:schemeClr val="tx1"/>
                </a:solidFill>
                <a:effectLst/>
                <a:latin typeface="Century Gothic" panose="020B0502020202020204" pitchFamily="34" charset="0"/>
                <a:ea typeface="+mn-ea"/>
                <a:cs typeface="+mn-cs"/>
              </a:rPr>
              <a:t>Purpose of 2019 changes to duty on economic entitlements </a:t>
            </a:r>
            <a:endParaRPr lang="en-AU" sz="1400" kern="1200" dirty="0">
              <a:solidFill>
                <a:schemeClr val="tx1"/>
              </a:solidFill>
              <a:effectLst/>
              <a:latin typeface="Century Gothic" panose="020B0502020202020204" pitchFamily="34" charset="0"/>
              <a:ea typeface="+mn-ea"/>
              <a:cs typeface="+mn-cs"/>
            </a:endParaRPr>
          </a:p>
          <a:p>
            <a:r>
              <a:rPr lang="en-AU" sz="1400" b="1" kern="1200" dirty="0">
                <a:solidFill>
                  <a:schemeClr val="tx1"/>
                </a:solidFill>
                <a:effectLst/>
                <a:latin typeface="Century Gothic" panose="020B0502020202020204" pitchFamily="34" charset="0"/>
                <a:ea typeface="+mn-ea"/>
                <a:cs typeface="+mn-cs"/>
              </a:rPr>
              <a:t>Parliamentary speech</a:t>
            </a:r>
            <a:endParaRPr lang="en-AU" sz="1400" kern="1200" dirty="0">
              <a:solidFill>
                <a:schemeClr val="tx1"/>
              </a:solidFill>
              <a:effectLst/>
              <a:latin typeface="Century Gothic" panose="020B0502020202020204" pitchFamily="34" charset="0"/>
              <a:ea typeface="+mn-ea"/>
              <a:cs typeface="+mn-cs"/>
            </a:endParaRPr>
          </a:p>
          <a:p>
            <a:r>
              <a:rPr lang="en-AU" sz="1400" kern="1200" dirty="0">
                <a:solidFill>
                  <a:schemeClr val="tx1"/>
                </a:solidFill>
                <a:effectLst/>
                <a:latin typeface="Century Gothic" panose="020B0502020202020204" pitchFamily="34" charset="0"/>
                <a:ea typeface="+mn-ea"/>
                <a:cs typeface="+mn-cs"/>
              </a:rPr>
              <a:t>According to the second reading speech the purpose of the changes to the economic entitlement regime is to address technical issues and gaps consistent with the findings of the Supreme Court's decision in </a:t>
            </a:r>
            <a:r>
              <a:rPr lang="en-AU" sz="1400" i="1" kern="1200" dirty="0">
                <a:solidFill>
                  <a:schemeClr val="tx1"/>
                </a:solidFill>
                <a:effectLst/>
                <a:latin typeface="Century Gothic" panose="020B0502020202020204" pitchFamily="34" charset="0"/>
                <a:ea typeface="+mn-ea"/>
                <a:cs typeface="+mn-cs"/>
              </a:rPr>
              <a:t>BPG Caulfield Village Pty Ltd v Commissioner of State Revenue </a:t>
            </a:r>
            <a:r>
              <a:rPr lang="en-AU" sz="1400" kern="1200" dirty="0">
                <a:solidFill>
                  <a:schemeClr val="tx1"/>
                </a:solidFill>
                <a:effectLst/>
                <a:latin typeface="Century Gothic" panose="020B0502020202020204" pitchFamily="34" charset="0"/>
                <a:ea typeface="+mn-ea"/>
                <a:cs typeface="+mn-cs"/>
              </a:rPr>
              <a:t>[2016] VSC 172. </a:t>
            </a:r>
          </a:p>
          <a:p>
            <a:r>
              <a:rPr lang="en-AU" sz="1400" b="1" kern="1200" dirty="0">
                <a:solidFill>
                  <a:schemeClr val="tx1"/>
                </a:solidFill>
                <a:effectLst/>
                <a:latin typeface="Century Gothic" panose="020B0502020202020204" pitchFamily="34" charset="0"/>
                <a:ea typeface="+mn-ea"/>
                <a:cs typeface="+mn-cs"/>
              </a:rPr>
              <a:t>BPG case</a:t>
            </a:r>
            <a:endParaRPr lang="en-AU" sz="1400" kern="1200" dirty="0">
              <a:solidFill>
                <a:schemeClr val="tx1"/>
              </a:solidFill>
              <a:effectLst/>
              <a:latin typeface="Century Gothic" panose="020B0502020202020204" pitchFamily="34" charset="0"/>
              <a:ea typeface="+mn-ea"/>
              <a:cs typeface="+mn-cs"/>
            </a:endParaRPr>
          </a:p>
          <a:p>
            <a:r>
              <a:rPr lang="en-AU" sz="1400" kern="1200" dirty="0">
                <a:solidFill>
                  <a:schemeClr val="tx1"/>
                </a:solidFill>
                <a:effectLst/>
                <a:latin typeface="Century Gothic" panose="020B0502020202020204" pitchFamily="34" charset="0"/>
                <a:ea typeface="+mn-ea"/>
                <a:cs typeface="+mn-cs"/>
              </a:rPr>
              <a:t>This case is about the land holder provisions in Part 2 of the Duties Act and more specifically the interpretation of s. 81(2)(d) of the </a:t>
            </a:r>
            <a:r>
              <a:rPr lang="en-AU" sz="1400" i="1" kern="1200" dirty="0">
                <a:solidFill>
                  <a:schemeClr val="tx1"/>
                </a:solidFill>
                <a:effectLst/>
                <a:latin typeface="Century Gothic" panose="020B0502020202020204" pitchFamily="34" charset="0"/>
                <a:ea typeface="+mn-ea"/>
                <a:cs typeface="+mn-cs"/>
              </a:rPr>
              <a:t>Duties Act 2000</a:t>
            </a:r>
            <a:r>
              <a:rPr lang="en-AU" sz="1400" kern="1200" dirty="0">
                <a:solidFill>
                  <a:schemeClr val="tx1"/>
                </a:solidFill>
                <a:effectLst/>
                <a:latin typeface="Century Gothic" panose="020B0502020202020204" pitchFamily="34" charset="0"/>
                <a:ea typeface="+mn-ea"/>
                <a:cs typeface="+mn-cs"/>
              </a:rPr>
              <a:t> (Vic).</a:t>
            </a:r>
          </a:p>
          <a:p>
            <a:r>
              <a:rPr lang="en-AU" sz="1400" kern="1200" dirty="0">
                <a:solidFill>
                  <a:schemeClr val="tx1"/>
                </a:solidFill>
                <a:effectLst/>
                <a:latin typeface="Century Gothic" panose="020B0502020202020204" pitchFamily="34" charset="0"/>
                <a:ea typeface="+mn-ea"/>
                <a:cs typeface="+mn-cs"/>
              </a:rPr>
              <a:t>Here is a link to a good summary of the case by Hall &amp; Wilcox:</a:t>
            </a:r>
          </a:p>
          <a:p>
            <a:r>
              <a:rPr lang="en-AU" sz="1400" kern="1200" dirty="0">
                <a:solidFill>
                  <a:schemeClr val="tx1"/>
                </a:solidFill>
                <a:effectLst/>
                <a:latin typeface="Century Gothic" panose="020B0502020202020204" pitchFamily="34" charset="0"/>
                <a:ea typeface="+mn-ea"/>
                <a:cs typeface="+mn-cs"/>
              </a:rPr>
              <a:t>The BPG case provides an example of what was </a:t>
            </a:r>
            <a:r>
              <a:rPr lang="en-AU" sz="1400" b="1" u="sng" kern="1200" dirty="0">
                <a:solidFill>
                  <a:schemeClr val="tx1"/>
                </a:solidFill>
                <a:effectLst/>
                <a:latin typeface="Century Gothic" panose="020B0502020202020204" pitchFamily="34" charset="0"/>
                <a:ea typeface="+mn-ea"/>
                <a:cs typeface="+mn-cs"/>
              </a:rPr>
              <a:t>not caught</a:t>
            </a:r>
            <a:r>
              <a:rPr lang="en-AU" sz="1400" kern="1200" dirty="0">
                <a:solidFill>
                  <a:schemeClr val="tx1"/>
                </a:solidFill>
                <a:effectLst/>
                <a:latin typeface="Century Gothic" panose="020B0502020202020204" pitchFamily="34" charset="0"/>
                <a:ea typeface="+mn-ea"/>
                <a:cs typeface="+mn-cs"/>
              </a:rPr>
              <a:t> under the 2012 provisions but is </a:t>
            </a:r>
            <a:r>
              <a:rPr lang="en-AU" sz="1400" b="1" u="sng" kern="1200" dirty="0">
                <a:solidFill>
                  <a:schemeClr val="tx1"/>
                </a:solidFill>
                <a:effectLst/>
                <a:latin typeface="Century Gothic" panose="020B0502020202020204" pitchFamily="34" charset="0"/>
                <a:ea typeface="+mn-ea"/>
                <a:cs typeface="+mn-cs"/>
              </a:rPr>
              <a:t>now caught</a:t>
            </a:r>
            <a:r>
              <a:rPr lang="en-AU" sz="1400" kern="1200" dirty="0">
                <a:solidFill>
                  <a:schemeClr val="tx1"/>
                </a:solidFill>
                <a:effectLst/>
                <a:latin typeface="Century Gothic" panose="020B0502020202020204" pitchFamily="34" charset="0"/>
                <a:ea typeface="+mn-ea"/>
                <a:cs typeface="+mn-cs"/>
              </a:rPr>
              <a:t> under the 2019 provisions. </a:t>
            </a:r>
          </a:p>
          <a:p>
            <a:r>
              <a:rPr lang="en-AU" sz="1400" kern="1200" dirty="0">
                <a:solidFill>
                  <a:schemeClr val="tx1"/>
                </a:solidFill>
                <a:effectLst/>
                <a:latin typeface="Century Gothic" panose="020B0502020202020204" pitchFamily="34" charset="0"/>
                <a:ea typeface="+mn-ea"/>
                <a:cs typeface="+mn-cs"/>
              </a:rPr>
              <a:t>In this case the Victorian Amateur Turf Club (MRC) and BPG Caulfield Village Pty Ltd (BPG) entered into a Development Agreement in relation to the development of the Caulfield Village (CV Land).</a:t>
            </a:r>
          </a:p>
          <a:p>
            <a:r>
              <a:rPr lang="en-AU" sz="1400" kern="1200" dirty="0">
                <a:solidFill>
                  <a:schemeClr val="tx1"/>
                </a:solidFill>
                <a:effectLst/>
                <a:latin typeface="Century Gothic" panose="020B0502020202020204" pitchFamily="34" charset="0"/>
                <a:ea typeface="+mn-ea"/>
                <a:cs typeface="+mn-cs"/>
              </a:rPr>
              <a:t>The CV Land comprised:</a:t>
            </a:r>
          </a:p>
          <a:p>
            <a:pPr lvl="0"/>
            <a:r>
              <a:rPr lang="en-AU" sz="1400" kern="1200" dirty="0">
                <a:solidFill>
                  <a:schemeClr val="tx1"/>
                </a:solidFill>
                <a:effectLst/>
                <a:latin typeface="Century Gothic" panose="020B0502020202020204" pitchFamily="34" charset="0"/>
                <a:ea typeface="+mn-ea"/>
                <a:cs typeface="+mn-cs"/>
              </a:rPr>
              <a:t>land owned by MRC (Subject Land); and</a:t>
            </a:r>
          </a:p>
          <a:p>
            <a:pPr lvl="0"/>
            <a:r>
              <a:rPr lang="en-AU" sz="1400" kern="1200" dirty="0">
                <a:solidFill>
                  <a:schemeClr val="tx1"/>
                </a:solidFill>
                <a:effectLst/>
                <a:latin typeface="Century Gothic" panose="020B0502020202020204" pitchFamily="34" charset="0"/>
                <a:ea typeface="+mn-ea"/>
                <a:cs typeface="+mn-cs"/>
              </a:rPr>
              <a:t>land owned by the Crown or by third parties in respect of which MRC had contractual rights.</a:t>
            </a:r>
          </a:p>
          <a:p>
            <a:r>
              <a:rPr lang="en-AU" sz="1400" kern="1200" dirty="0">
                <a:solidFill>
                  <a:schemeClr val="tx1"/>
                </a:solidFill>
                <a:effectLst/>
                <a:latin typeface="Century Gothic" panose="020B0502020202020204" pitchFamily="34" charset="0"/>
                <a:ea typeface="+mn-ea"/>
                <a:cs typeface="+mn-cs"/>
              </a:rPr>
              <a:t>MRC held an estate in fee simple in:</a:t>
            </a:r>
          </a:p>
          <a:p>
            <a:pPr lvl="0"/>
            <a:r>
              <a:rPr lang="en-AU" sz="1400" kern="1200" dirty="0">
                <a:solidFill>
                  <a:schemeClr val="tx1"/>
                </a:solidFill>
                <a:effectLst/>
                <a:latin typeface="Century Gothic" panose="020B0502020202020204" pitchFamily="34" charset="0"/>
                <a:ea typeface="+mn-ea"/>
                <a:cs typeface="+mn-cs"/>
              </a:rPr>
              <a:t>the Subject Land; and</a:t>
            </a:r>
          </a:p>
          <a:p>
            <a:pPr lvl="0"/>
            <a:r>
              <a:rPr lang="en-AU" sz="1400" kern="1200" dirty="0">
                <a:solidFill>
                  <a:schemeClr val="tx1"/>
                </a:solidFill>
                <a:effectLst/>
                <a:latin typeface="Century Gothic" panose="020B0502020202020204" pitchFamily="34" charset="0"/>
                <a:ea typeface="+mn-ea"/>
                <a:cs typeface="+mn-cs"/>
              </a:rPr>
              <a:t>other lands in the State of Victoria.</a:t>
            </a:r>
          </a:p>
          <a:p>
            <a:r>
              <a:rPr lang="en-AU" sz="1400" kern="1200" dirty="0">
                <a:solidFill>
                  <a:schemeClr val="tx1"/>
                </a:solidFill>
                <a:effectLst/>
                <a:latin typeface="Century Gothic" panose="020B0502020202020204" pitchFamily="34" charset="0"/>
                <a:ea typeface="+mn-ea"/>
                <a:cs typeface="+mn-cs"/>
              </a:rPr>
              <a:t>The unencumbered value of the Subject Land was $32,550,000.</a:t>
            </a:r>
          </a:p>
          <a:p>
            <a:r>
              <a:rPr lang="en-AU" sz="1400" kern="1200" dirty="0">
                <a:solidFill>
                  <a:schemeClr val="tx1"/>
                </a:solidFill>
                <a:effectLst/>
                <a:latin typeface="Century Gothic" panose="020B0502020202020204" pitchFamily="34" charset="0"/>
                <a:ea typeface="+mn-ea"/>
                <a:cs typeface="+mn-cs"/>
              </a:rPr>
              <a:t>Pursuant to the Development Agreement:</a:t>
            </a:r>
          </a:p>
          <a:p>
            <a:pPr lvl="0"/>
            <a:r>
              <a:rPr lang="en-AU" sz="1400" kern="1200" dirty="0">
                <a:solidFill>
                  <a:schemeClr val="tx1"/>
                </a:solidFill>
                <a:effectLst/>
                <a:latin typeface="Century Gothic" panose="020B0502020202020204" pitchFamily="34" charset="0"/>
                <a:ea typeface="+mn-ea"/>
                <a:cs typeface="+mn-cs"/>
              </a:rPr>
              <a:t>BPG was appointed to carry out the development of the CV Land;</a:t>
            </a:r>
          </a:p>
          <a:p>
            <a:pPr lvl="0"/>
            <a:r>
              <a:rPr lang="en-AU" sz="1400" kern="1200" dirty="0">
                <a:solidFill>
                  <a:schemeClr val="tx1"/>
                </a:solidFill>
                <a:effectLst/>
                <a:latin typeface="Century Gothic" panose="020B0502020202020204" pitchFamily="34" charset="0"/>
                <a:ea typeface="+mn-ea"/>
                <a:cs typeface="+mn-cs"/>
              </a:rPr>
              <a:t>the CV Land was to be sold to third parties as it was developed; and</a:t>
            </a:r>
          </a:p>
          <a:p>
            <a:pPr lvl="0"/>
            <a:r>
              <a:rPr lang="en-AU" sz="1400" kern="1200" dirty="0">
                <a:solidFill>
                  <a:schemeClr val="tx1"/>
                </a:solidFill>
                <a:effectLst/>
                <a:latin typeface="Century Gothic" panose="020B0502020202020204" pitchFamily="34" charset="0"/>
                <a:ea typeface="+mn-ea"/>
                <a:cs typeface="+mn-cs"/>
              </a:rPr>
              <a:t>BPG was entitled to participate in the proceeds of sale of the CV Land. The extent of that participation was to be calculated in accordance with the terms of the Development Agreement.</a:t>
            </a:r>
          </a:p>
          <a:p>
            <a:r>
              <a:rPr lang="en-AU" sz="1400" kern="1200" dirty="0">
                <a:solidFill>
                  <a:schemeClr val="tx1"/>
                </a:solidFill>
                <a:effectLst/>
                <a:latin typeface="Century Gothic" panose="020B0502020202020204" pitchFamily="34" charset="0"/>
                <a:ea typeface="+mn-ea"/>
                <a:cs typeface="+mn-cs"/>
              </a:rPr>
              <a:t>By a notice of assessment dated 29 August 2013 Commissioner assessed BPG to pay duty on the acquisition of an economic entitlement under </a:t>
            </a:r>
            <a:r>
              <a:rPr lang="en-AU" sz="1400" u="sng" kern="1200" dirty="0">
                <a:solidFill>
                  <a:schemeClr val="tx1"/>
                </a:solidFill>
                <a:effectLst/>
                <a:latin typeface="Century Gothic" panose="020B0502020202020204" pitchFamily="34" charset="0"/>
                <a:ea typeface="+mn-ea"/>
                <a:cs typeface="+mn-cs"/>
                <a:hlinkClick r:id="rId4"/>
              </a:rPr>
              <a:t>s 81</a:t>
            </a:r>
            <a:r>
              <a:rPr lang="en-AU" sz="1400" kern="1200" dirty="0">
                <a:solidFill>
                  <a:schemeClr val="tx1"/>
                </a:solidFill>
                <a:effectLst/>
                <a:latin typeface="Century Gothic" panose="020B0502020202020204" pitchFamily="34" charset="0"/>
                <a:ea typeface="+mn-ea"/>
                <a:cs typeface="+mn-cs"/>
              </a:rPr>
              <a:t> of the </a:t>
            </a:r>
            <a:r>
              <a:rPr lang="en-AU" sz="1400" u="sng" kern="1200" dirty="0">
                <a:solidFill>
                  <a:schemeClr val="tx1"/>
                </a:solidFill>
                <a:effectLst/>
                <a:latin typeface="Century Gothic" panose="020B0502020202020204" pitchFamily="34" charset="0"/>
                <a:ea typeface="+mn-ea"/>
                <a:cs typeface="+mn-cs"/>
                <a:hlinkClick r:id="rId5"/>
              </a:rPr>
              <a:t>Duties Act</a:t>
            </a:r>
            <a:r>
              <a:rPr lang="en-AU" sz="1400" kern="1200" dirty="0">
                <a:solidFill>
                  <a:schemeClr val="tx1"/>
                </a:solidFill>
                <a:effectLst/>
                <a:latin typeface="Century Gothic" panose="020B0502020202020204" pitchFamily="34" charset="0"/>
                <a:ea typeface="+mn-ea"/>
                <a:cs typeface="+mn-cs"/>
              </a:rPr>
              <a:t>.</a:t>
            </a:r>
          </a:p>
          <a:p>
            <a:r>
              <a:rPr lang="en-AU" sz="1400" kern="1200" dirty="0">
                <a:solidFill>
                  <a:schemeClr val="tx1"/>
                </a:solidFill>
                <a:effectLst/>
                <a:latin typeface="Century Gothic" panose="020B0502020202020204" pitchFamily="34" charset="0"/>
                <a:ea typeface="+mn-ea"/>
                <a:cs typeface="+mn-cs"/>
              </a:rPr>
              <a:t>By a notice of objection dated 24 October 2013, BPG objected to the Assessment.</a:t>
            </a:r>
          </a:p>
          <a:p>
            <a:r>
              <a:rPr lang="en-AU" sz="1400" kern="1200" dirty="0">
                <a:solidFill>
                  <a:schemeClr val="tx1"/>
                </a:solidFill>
                <a:effectLst/>
                <a:latin typeface="Century Gothic" panose="020B0502020202020204" pitchFamily="34" charset="0"/>
                <a:ea typeface="+mn-ea"/>
                <a:cs typeface="+mn-cs"/>
              </a:rPr>
              <a:t>Justice Croft upheld the objection as the economic entitlement did not amount to an interest of 50% or more.</a:t>
            </a:r>
          </a:p>
          <a:p>
            <a:r>
              <a:rPr lang="en-AU" sz="1400" b="1" kern="1200" dirty="0">
                <a:solidFill>
                  <a:schemeClr val="tx1"/>
                </a:solidFill>
                <a:effectLst/>
                <a:latin typeface="Century Gothic" panose="020B0502020202020204" pitchFamily="34" charset="0"/>
                <a:ea typeface="+mn-ea"/>
                <a:cs typeface="+mn-cs"/>
              </a:rPr>
              <a:t>Further historical information</a:t>
            </a:r>
            <a:endParaRPr lang="en-AU" sz="1400" kern="1200" dirty="0">
              <a:solidFill>
                <a:schemeClr val="tx1"/>
              </a:solidFill>
              <a:effectLst/>
              <a:latin typeface="Century Gothic" panose="020B0502020202020204" pitchFamily="34" charset="0"/>
              <a:ea typeface="+mn-ea"/>
              <a:cs typeface="+mn-cs"/>
            </a:endParaRPr>
          </a:p>
          <a:p>
            <a:r>
              <a:rPr lang="en-AU" sz="1400" kern="1200" dirty="0">
                <a:solidFill>
                  <a:schemeClr val="tx1"/>
                </a:solidFill>
                <a:effectLst/>
                <a:latin typeface="Century Gothic" panose="020B0502020202020204" pitchFamily="34" charset="0"/>
                <a:ea typeface="+mn-ea"/>
                <a:cs typeface="+mn-cs"/>
              </a:rPr>
              <a:t>For further information about the history of these provisions refer to the excellent summary by Justice Croft in the case of </a:t>
            </a:r>
            <a:r>
              <a:rPr lang="en-AU" sz="1400" i="1" kern="1200" dirty="0">
                <a:solidFill>
                  <a:schemeClr val="tx1"/>
                </a:solidFill>
                <a:effectLst/>
                <a:latin typeface="Century Gothic" panose="020B0502020202020204" pitchFamily="34" charset="0"/>
                <a:ea typeface="+mn-ea"/>
                <a:cs typeface="+mn-cs"/>
              </a:rPr>
              <a:t>BPG Caulfield Village Pty Ltd v Commissioner of State Revenue </a:t>
            </a:r>
            <a:r>
              <a:rPr lang="en-AU" sz="1400" kern="1200" dirty="0">
                <a:solidFill>
                  <a:schemeClr val="tx1"/>
                </a:solidFill>
                <a:effectLst/>
                <a:latin typeface="Century Gothic" panose="020B0502020202020204" pitchFamily="34" charset="0"/>
                <a:ea typeface="+mn-ea"/>
                <a:cs typeface="+mn-cs"/>
              </a:rPr>
              <a:t>[2016] VSC 172 at paragraphs 19-30.</a:t>
            </a:r>
          </a:p>
          <a:p>
            <a:r>
              <a:rPr lang="en-AU" sz="1400" b="1" kern="1200" dirty="0">
                <a:solidFill>
                  <a:schemeClr val="tx1"/>
                </a:solidFill>
                <a:effectLst/>
                <a:latin typeface="Century Gothic" panose="020B0502020202020204" pitchFamily="34" charset="0"/>
                <a:ea typeface="+mn-ea"/>
                <a:cs typeface="+mn-cs"/>
              </a:rPr>
              <a:t> </a:t>
            </a:r>
            <a:endParaRPr lang="en-AU" sz="1400" kern="1200" dirty="0">
              <a:solidFill>
                <a:schemeClr val="tx1"/>
              </a:solidFill>
              <a:effectLst/>
              <a:latin typeface="Century Gothic" panose="020B0502020202020204" pitchFamily="34" charset="0"/>
              <a:ea typeface="+mn-ea"/>
              <a:cs typeface="+mn-cs"/>
            </a:endParaRPr>
          </a:p>
          <a:p>
            <a:r>
              <a:rPr lang="en-AU" sz="1400" b="1" kern="1200" dirty="0">
                <a:solidFill>
                  <a:schemeClr val="tx1"/>
                </a:solidFill>
                <a:effectLst/>
                <a:latin typeface="Century Gothic" panose="020B0502020202020204" pitchFamily="34" charset="0"/>
                <a:ea typeface="+mn-ea"/>
                <a:cs typeface="+mn-cs"/>
              </a:rPr>
              <a:t>Explanatory memorandum</a:t>
            </a:r>
            <a:endParaRPr lang="en-AU" sz="1400" kern="1200" dirty="0">
              <a:solidFill>
                <a:schemeClr val="tx1"/>
              </a:solidFill>
              <a:effectLst/>
              <a:latin typeface="Century Gothic" panose="020B0502020202020204" pitchFamily="34" charset="0"/>
              <a:ea typeface="+mn-ea"/>
              <a:cs typeface="+mn-cs"/>
            </a:endParaRPr>
          </a:p>
          <a:p>
            <a:r>
              <a:rPr lang="en-AU" sz="1400" kern="1200" dirty="0">
                <a:solidFill>
                  <a:schemeClr val="tx1"/>
                </a:solidFill>
                <a:effectLst/>
                <a:latin typeface="Century Gothic" panose="020B0502020202020204" pitchFamily="34" charset="0"/>
                <a:ea typeface="+mn-ea"/>
                <a:cs typeface="+mn-cs"/>
              </a:rPr>
              <a:t>According to the explanatory memorandum:</a:t>
            </a:r>
          </a:p>
          <a:p>
            <a:r>
              <a:rPr lang="en-AU" sz="1400" kern="1200" dirty="0">
                <a:solidFill>
                  <a:schemeClr val="tx1"/>
                </a:solidFill>
                <a:effectLst/>
                <a:latin typeface="Century Gothic" panose="020B0502020202020204" pitchFamily="34" charset="0"/>
                <a:ea typeface="+mn-ea"/>
                <a:cs typeface="+mn-cs"/>
              </a:rPr>
              <a:t>Clause 13 of the Bill amends section 81 of the </a:t>
            </a:r>
            <a:r>
              <a:rPr lang="en-AU" sz="1400" b="1" kern="1200" dirty="0">
                <a:solidFill>
                  <a:schemeClr val="tx1"/>
                </a:solidFill>
                <a:effectLst/>
                <a:latin typeface="Century Gothic" panose="020B0502020202020204" pitchFamily="34" charset="0"/>
                <a:ea typeface="+mn-ea"/>
                <a:cs typeface="+mn-cs"/>
              </a:rPr>
              <a:t>Duties Act 2000</a:t>
            </a:r>
            <a:r>
              <a:rPr lang="en-AU" sz="1400" kern="1200" dirty="0">
                <a:solidFill>
                  <a:schemeClr val="tx1"/>
                </a:solidFill>
                <a:effectLst/>
                <a:latin typeface="Century Gothic" panose="020B0502020202020204" pitchFamily="34" charset="0"/>
                <a:ea typeface="+mn-ea"/>
                <a:cs typeface="+mn-cs"/>
              </a:rPr>
              <a:t>.</a:t>
            </a:r>
          </a:p>
          <a:p>
            <a:pPr hangingPunct="0"/>
            <a:r>
              <a:rPr lang="en-AU" sz="1400" kern="1200" dirty="0">
                <a:solidFill>
                  <a:schemeClr val="tx1"/>
                </a:solidFill>
                <a:effectLst/>
                <a:latin typeface="Century Gothic" panose="020B0502020202020204" pitchFamily="34" charset="0"/>
                <a:ea typeface="+mn-ea"/>
                <a:cs typeface="+mn-cs"/>
              </a:rPr>
              <a:t>                Section 81 contains the existing economic entitlement provisions that are part of the landholder regime in Part 2 of Chapter 3.  The section has been amended as a result of the insertion of new economic entitlement provisions in new Part 4B of Chapter 2 of the </a:t>
            </a:r>
            <a:r>
              <a:rPr lang="en-AU" sz="1400" b="1" kern="1200" dirty="0">
                <a:solidFill>
                  <a:schemeClr val="tx1"/>
                </a:solidFill>
                <a:effectLst/>
                <a:latin typeface="Century Gothic" panose="020B0502020202020204" pitchFamily="34" charset="0"/>
                <a:ea typeface="+mn-ea"/>
                <a:cs typeface="+mn-cs"/>
              </a:rPr>
              <a:t>Duties Act 2000</a:t>
            </a:r>
            <a:r>
              <a:rPr lang="en-AU" sz="1400" kern="1200" dirty="0">
                <a:solidFill>
                  <a:schemeClr val="tx1"/>
                </a:solidFill>
                <a:effectLst/>
                <a:latin typeface="Century Gothic" panose="020B0502020202020204" pitchFamily="34" charset="0"/>
                <a:ea typeface="+mn-ea"/>
                <a:cs typeface="+mn-cs"/>
              </a:rPr>
              <a:t>.</a:t>
            </a:r>
          </a:p>
          <a:p>
            <a:pPr hangingPunct="0"/>
            <a:r>
              <a:rPr lang="en-AU" sz="1400" kern="1200" dirty="0">
                <a:solidFill>
                  <a:schemeClr val="tx1"/>
                </a:solidFill>
                <a:effectLst/>
                <a:latin typeface="Century Gothic" panose="020B0502020202020204" pitchFamily="34" charset="0"/>
                <a:ea typeface="+mn-ea"/>
                <a:cs typeface="+mn-cs"/>
              </a:rPr>
              <a:t>                Subclause (1) amends the heading to section 81.</a:t>
            </a:r>
          </a:p>
          <a:p>
            <a:pPr hangingPunct="0"/>
            <a:r>
              <a:rPr lang="en-AU" sz="1400" kern="1200" dirty="0">
                <a:solidFill>
                  <a:schemeClr val="tx1"/>
                </a:solidFill>
                <a:effectLst/>
                <a:latin typeface="Century Gothic" panose="020B0502020202020204" pitchFamily="34" charset="0"/>
                <a:ea typeface="+mn-ea"/>
                <a:cs typeface="+mn-cs"/>
              </a:rPr>
              <a:t>                Subclause (2) repeals section 81(1)(b), (c) and (d).  The repealed paragraphs refer to economic entitlements to income, rent, profits, capital growth, and proceeds of sale of land holdings.  These matters are now addressed under new Part 4B of Chapter 2.</a:t>
            </a:r>
          </a:p>
          <a:p>
            <a:pPr hangingPunct="0"/>
            <a:r>
              <a:rPr lang="en-AU" sz="1400" kern="1200" dirty="0">
                <a:solidFill>
                  <a:schemeClr val="tx1"/>
                </a:solidFill>
                <a:effectLst/>
                <a:latin typeface="Century Gothic" panose="020B0502020202020204" pitchFamily="34" charset="0"/>
                <a:ea typeface="+mn-ea"/>
                <a:cs typeface="+mn-cs"/>
              </a:rPr>
              <a:t>Section 81 will continue to apply when an economic entitlement currently referred to in section 81(2)(a) is acquired, being an economic entitlement to participate in the dividends or income of a private landholder.  This entitlement relates to the private landholder itself rather than any particular land so it will remain subject to the landholder duty provisions.</a:t>
            </a:r>
          </a:p>
          <a:p>
            <a:pPr hangingPunct="0"/>
            <a:r>
              <a:rPr lang="en-AU" sz="1400" kern="1200" dirty="0">
                <a:solidFill>
                  <a:schemeClr val="tx1"/>
                </a:solidFill>
                <a:effectLst/>
                <a:latin typeface="Century Gothic" panose="020B0502020202020204" pitchFamily="34" charset="0"/>
                <a:ea typeface="+mn-ea"/>
                <a:cs typeface="+mn-cs"/>
              </a:rPr>
              <a:t>Subclause (3) substitutes sections 81(3) and 81(4) stating that the interest acquired under an economic entitlement, for the purposes of section 81, is the proportion of the total dividends or income of the private landholder that a person is entitled to receive under the economic entitlement.</a:t>
            </a:r>
          </a:p>
          <a:p>
            <a:pPr hangingPunct="0"/>
            <a:r>
              <a:rPr lang="en-AU" sz="1400" kern="1200" dirty="0">
                <a:solidFill>
                  <a:schemeClr val="tx1"/>
                </a:solidFill>
                <a:effectLst/>
                <a:latin typeface="Century Gothic" panose="020B0502020202020204" pitchFamily="34" charset="0"/>
                <a:ea typeface="+mn-ea"/>
                <a:cs typeface="+mn-cs"/>
              </a:rPr>
              <a:t>As the amended section 81 only deals with one form of economic entitlement, a provision such as section 81(4) that concerns 2 or more entitlements is no longer necessary.</a:t>
            </a:r>
          </a:p>
          <a:p>
            <a:r>
              <a:rPr lang="en-AU" sz="1400" b="1" kern="1200" dirty="0">
                <a:solidFill>
                  <a:schemeClr val="tx1"/>
                </a:solidFill>
                <a:effectLst/>
                <a:latin typeface="Century Gothic" panose="020B0502020202020204" pitchFamily="34" charset="0"/>
                <a:ea typeface="+mn-ea"/>
                <a:cs typeface="+mn-cs"/>
              </a:rPr>
              <a:t> </a:t>
            </a:r>
            <a:endParaRPr lang="en-AU" sz="1400" kern="1200" dirty="0">
              <a:solidFill>
                <a:schemeClr val="tx1"/>
              </a:solidFill>
              <a:effectLst/>
              <a:latin typeface="Century Gothic" panose="020B0502020202020204" pitchFamily="34" charset="0"/>
              <a:ea typeface="+mn-ea"/>
              <a:cs typeface="+mn-cs"/>
            </a:endParaRPr>
          </a:p>
          <a:p>
            <a:r>
              <a:rPr lang="en-AU" sz="1400" b="1" kern="1200" dirty="0">
                <a:solidFill>
                  <a:schemeClr val="tx1"/>
                </a:solidFill>
                <a:effectLst/>
                <a:latin typeface="Century Gothic" panose="020B0502020202020204" pitchFamily="34" charset="0"/>
                <a:ea typeface="+mn-ea"/>
                <a:cs typeface="+mn-cs"/>
              </a:rPr>
              <a:t>Further example of what is caught</a:t>
            </a:r>
            <a:endParaRPr lang="en-AU" sz="1400" kern="1200" dirty="0">
              <a:solidFill>
                <a:schemeClr val="tx1"/>
              </a:solidFill>
              <a:effectLst/>
              <a:latin typeface="Century Gothic" panose="020B0502020202020204" pitchFamily="34" charset="0"/>
              <a:ea typeface="+mn-ea"/>
              <a:cs typeface="+mn-cs"/>
            </a:endParaRPr>
          </a:p>
          <a:p>
            <a:pPr hangingPunct="0"/>
            <a:r>
              <a:rPr lang="en-AU" sz="1400" kern="1200" dirty="0">
                <a:solidFill>
                  <a:schemeClr val="tx1"/>
                </a:solidFill>
                <a:effectLst/>
                <a:latin typeface="Century Gothic" panose="020B0502020202020204" pitchFamily="34" charset="0"/>
                <a:ea typeface="+mn-ea"/>
                <a:cs typeface="+mn-cs"/>
              </a:rPr>
              <a:t>Here is a summary of an example from the State Revenue Office (SRO) of an arrangement which is dutiable as an economic entitlement:</a:t>
            </a:r>
          </a:p>
          <a:p>
            <a:pPr hangingPunct="0"/>
            <a:r>
              <a:rPr lang="en-AU" sz="1400" kern="1200" dirty="0">
                <a:solidFill>
                  <a:schemeClr val="tx1"/>
                </a:solidFill>
                <a:effectLst/>
                <a:latin typeface="Century Gothic" panose="020B0502020202020204" pitchFamily="34" charset="0"/>
                <a:ea typeface="+mn-ea"/>
                <a:cs typeface="+mn-cs"/>
              </a:rPr>
              <a:t>Joe obtains planning approval to subdivide part of his farm into 55 residential lots for sale to third parties. </a:t>
            </a:r>
          </a:p>
          <a:p>
            <a:pPr hangingPunct="0"/>
            <a:r>
              <a:rPr lang="en-AU" sz="1400" kern="1200" dirty="0">
                <a:solidFill>
                  <a:schemeClr val="tx1"/>
                </a:solidFill>
                <a:effectLst/>
                <a:latin typeface="Century Gothic" panose="020B0502020202020204" pitchFamily="34" charset="0"/>
                <a:ea typeface="+mn-ea"/>
                <a:cs typeface="+mn-cs"/>
              </a:rPr>
              <a:t>The farm is valued at $4.5 million. </a:t>
            </a:r>
          </a:p>
          <a:p>
            <a:pPr hangingPunct="0"/>
            <a:r>
              <a:rPr lang="en-AU" sz="1400" kern="1200" dirty="0">
                <a:solidFill>
                  <a:schemeClr val="tx1"/>
                </a:solidFill>
                <a:effectLst/>
                <a:latin typeface="Century Gothic" panose="020B0502020202020204" pitchFamily="34" charset="0"/>
                <a:ea typeface="+mn-ea"/>
                <a:cs typeface="+mn-cs"/>
              </a:rPr>
              <a:t>On 1 July 2019 Joe enters into a joint venture with Company B so that company B will arrange the development and sales. </a:t>
            </a:r>
          </a:p>
          <a:p>
            <a:pPr hangingPunct="0"/>
            <a:r>
              <a:rPr lang="en-AU" sz="1400" kern="1200" dirty="0">
                <a:solidFill>
                  <a:schemeClr val="tx1"/>
                </a:solidFill>
                <a:effectLst/>
                <a:latin typeface="Century Gothic" panose="020B0502020202020204" pitchFamily="34" charset="0"/>
                <a:ea typeface="+mn-ea"/>
                <a:cs typeface="+mn-cs"/>
              </a:rPr>
              <a:t>The gross proceeds from the sale of the lots will be split 75% to Joe and 25% to Company B. </a:t>
            </a:r>
          </a:p>
          <a:p>
            <a:pPr hangingPunct="0"/>
            <a:r>
              <a:rPr lang="en-AU" sz="1400" kern="1200" dirty="0">
                <a:solidFill>
                  <a:schemeClr val="tx1"/>
                </a:solidFill>
                <a:effectLst/>
                <a:latin typeface="Century Gothic" panose="020B0502020202020204" pitchFamily="34" charset="0"/>
                <a:ea typeface="+mn-ea"/>
                <a:cs typeface="+mn-cs"/>
              </a:rPr>
              <a:t>Duty is charged on the joint venture agreement on a dutiable value of $1.125 million, being 25% of the value of the farm upon entering into the joint venture. </a:t>
            </a:r>
          </a:p>
          <a:p>
            <a:pPr hangingPunct="0"/>
            <a:r>
              <a:rPr lang="en-AU" sz="1400" kern="1200" dirty="0">
                <a:solidFill>
                  <a:schemeClr val="tx1"/>
                </a:solidFill>
                <a:effectLst/>
                <a:latin typeface="Century Gothic" panose="020B0502020202020204" pitchFamily="34" charset="0"/>
                <a:ea typeface="+mn-ea"/>
                <a:cs typeface="+mn-cs"/>
              </a:rPr>
              <a:t>The joint venture agreement is lodged as a complex transaction and duty will be assessed of $61,875 or $151,875 if Company B is a foreign corporation.</a:t>
            </a:r>
          </a:p>
          <a:p>
            <a:pPr hangingPunct="0"/>
            <a:r>
              <a:rPr lang="en-AU" sz="1400" kern="1200" dirty="0">
                <a:solidFill>
                  <a:schemeClr val="tx1"/>
                </a:solidFill>
                <a:effectLst/>
                <a:latin typeface="Century Gothic" panose="020B0502020202020204" pitchFamily="34" charset="0"/>
                <a:ea typeface="+mn-ea"/>
                <a:cs typeface="+mn-cs"/>
              </a:rPr>
              <a:t>Duty is payable within 30 days of entering into the joint venture agreement. </a:t>
            </a:r>
          </a:p>
          <a:p>
            <a:r>
              <a:rPr lang="en-AU" sz="1400" b="1" kern="1200" dirty="0">
                <a:solidFill>
                  <a:schemeClr val="tx1"/>
                </a:solidFill>
                <a:effectLst/>
                <a:latin typeface="Century Gothic" panose="020B0502020202020204" pitchFamily="34" charset="0"/>
                <a:ea typeface="+mn-ea"/>
                <a:cs typeface="+mn-cs"/>
              </a:rPr>
              <a:t> </a:t>
            </a:r>
            <a:endParaRPr lang="en-AU" sz="1400" kern="1200" dirty="0">
              <a:solidFill>
                <a:schemeClr val="tx1"/>
              </a:solidFill>
              <a:effectLst/>
              <a:latin typeface="Century Gothic" panose="020B0502020202020204" pitchFamily="34" charset="0"/>
              <a:ea typeface="+mn-ea"/>
              <a:cs typeface="+mn-cs"/>
            </a:endParaRPr>
          </a:p>
          <a:p>
            <a:r>
              <a:rPr lang="en-AU" sz="1400" b="1" kern="1200" dirty="0">
                <a:solidFill>
                  <a:schemeClr val="tx1"/>
                </a:solidFill>
                <a:effectLst/>
                <a:latin typeface="Century Gothic" panose="020B0502020202020204" pitchFamily="34" charset="0"/>
                <a:ea typeface="+mn-ea"/>
                <a:cs typeface="+mn-cs"/>
              </a:rPr>
              <a:t>Other arrangements which may be caught</a:t>
            </a:r>
            <a:endParaRPr lang="en-AU" sz="1400" kern="1200" dirty="0">
              <a:solidFill>
                <a:schemeClr val="tx1"/>
              </a:solidFill>
              <a:effectLst/>
              <a:latin typeface="Century Gothic" panose="020B0502020202020204" pitchFamily="34" charset="0"/>
              <a:ea typeface="+mn-ea"/>
              <a:cs typeface="+mn-cs"/>
            </a:endParaRPr>
          </a:p>
          <a:p>
            <a:pPr lvl="0"/>
            <a:r>
              <a:rPr lang="en-AU" sz="1400" kern="1200" dirty="0">
                <a:solidFill>
                  <a:schemeClr val="tx1"/>
                </a:solidFill>
                <a:effectLst/>
                <a:latin typeface="Century Gothic" panose="020B0502020202020204" pitchFamily="34" charset="0"/>
                <a:ea typeface="+mn-ea"/>
                <a:cs typeface="+mn-cs"/>
              </a:rPr>
              <a:t>Same scenario as the joint venture above by where:</a:t>
            </a:r>
          </a:p>
          <a:p>
            <a:r>
              <a:rPr lang="en-AU" sz="1400" kern="1200" dirty="0">
                <a:solidFill>
                  <a:schemeClr val="tx1"/>
                </a:solidFill>
                <a:effectLst/>
                <a:latin typeface="Century Gothic" panose="020B0502020202020204" pitchFamily="34" charset="0"/>
                <a:ea typeface="+mn-ea"/>
                <a:cs typeface="+mn-cs"/>
              </a:rPr>
              <a:t> </a:t>
            </a:r>
          </a:p>
          <a:p>
            <a:pPr lvl="0"/>
            <a:r>
              <a:rPr lang="en-AU" sz="1400" kern="1200" dirty="0">
                <a:solidFill>
                  <a:schemeClr val="tx1"/>
                </a:solidFill>
                <a:effectLst/>
                <a:latin typeface="Century Gothic" panose="020B0502020202020204" pitchFamily="34" charset="0"/>
                <a:ea typeface="+mn-ea"/>
                <a:cs typeface="+mn-cs"/>
              </a:rPr>
              <a:t>Joe and the company are registered on title as tenants in common in equal shares.</a:t>
            </a:r>
          </a:p>
          <a:p>
            <a:pPr lvl="0"/>
            <a:r>
              <a:rPr lang="en-AU" sz="1400" kern="1200" dirty="0">
                <a:solidFill>
                  <a:schemeClr val="tx1"/>
                </a:solidFill>
                <a:effectLst/>
                <a:latin typeface="Century Gothic" panose="020B0502020202020204" pitchFamily="34" charset="0"/>
                <a:ea typeface="+mn-ea"/>
                <a:cs typeface="+mn-cs"/>
              </a:rPr>
              <a:t>Joe and the company enter into a JV and agree to develop the land but the company will receive 75% of the proceeds.</a:t>
            </a:r>
          </a:p>
          <a:p>
            <a:r>
              <a:rPr lang="en-AU" sz="1400" kern="1200" dirty="0">
                <a:solidFill>
                  <a:schemeClr val="tx1"/>
                </a:solidFill>
                <a:effectLst/>
                <a:latin typeface="Century Gothic" panose="020B0502020202020204" pitchFamily="34" charset="0"/>
                <a:ea typeface="+mn-ea"/>
                <a:cs typeface="+mn-cs"/>
              </a:rPr>
              <a:t> </a:t>
            </a:r>
          </a:p>
          <a:p>
            <a:r>
              <a:rPr lang="en-AU" sz="1400" kern="1200" dirty="0">
                <a:solidFill>
                  <a:schemeClr val="tx1"/>
                </a:solidFill>
                <a:effectLst/>
                <a:latin typeface="Century Gothic" panose="020B0502020202020204" pitchFamily="34" charset="0"/>
                <a:ea typeface="+mn-ea"/>
                <a:cs typeface="+mn-cs"/>
              </a:rPr>
              <a:t> </a:t>
            </a:r>
          </a:p>
          <a:p>
            <a:pPr lvl="0"/>
            <a:r>
              <a:rPr lang="en-AU" sz="1400" kern="1200" dirty="0">
                <a:solidFill>
                  <a:schemeClr val="tx1"/>
                </a:solidFill>
                <a:effectLst/>
                <a:latin typeface="Century Gothic" panose="020B0502020202020204" pitchFamily="34" charset="0"/>
                <a:ea typeface="+mn-ea"/>
                <a:cs typeface="+mn-cs"/>
              </a:rPr>
              <a:t>A binding legal agreement about the financial arrangements on the breakdown of a marriage or de facto relationship.</a:t>
            </a:r>
          </a:p>
          <a:p>
            <a:pPr lvl="0"/>
            <a:r>
              <a:rPr lang="en-AU" sz="1400" kern="1200" dirty="0">
                <a:solidFill>
                  <a:schemeClr val="tx1"/>
                </a:solidFill>
                <a:effectLst/>
                <a:latin typeface="Century Gothic" panose="020B0502020202020204" pitchFamily="34" charset="0"/>
                <a:ea typeface="+mn-ea"/>
                <a:cs typeface="+mn-cs"/>
              </a:rPr>
              <a:t>The provision of services by an executor to distribute an estate where the assets of the estate include land. See comments below from the SRO about these types of services.</a:t>
            </a:r>
          </a:p>
          <a:p>
            <a:pPr lvl="0"/>
            <a:r>
              <a:rPr lang="en-AU" sz="1400" kern="1200" dirty="0">
                <a:solidFill>
                  <a:schemeClr val="tx1"/>
                </a:solidFill>
                <a:effectLst/>
                <a:latin typeface="Century Gothic" panose="020B0502020202020204" pitchFamily="34" charset="0"/>
                <a:ea typeface="+mn-ea"/>
                <a:cs typeface="+mn-cs"/>
              </a:rPr>
              <a:t>A shareholder agreement where the company owns land and the shareholders agree to develop the land and split the proceeds of sale.</a:t>
            </a:r>
          </a:p>
          <a:p>
            <a:pPr lvl="0"/>
            <a:r>
              <a:rPr lang="en-AU" sz="1400" kern="1200" dirty="0">
                <a:solidFill>
                  <a:schemeClr val="tx1"/>
                </a:solidFill>
                <a:effectLst/>
                <a:latin typeface="Century Gothic" panose="020B0502020202020204" pitchFamily="34" charset="0"/>
                <a:ea typeface="+mn-ea"/>
                <a:cs typeface="+mn-cs"/>
              </a:rPr>
              <a:t>Assignment of rent. This commonly arises where a mortgagee requires the land owner to assign any rent received from any tenant of the land in the event of a default on the mortgage by the land owner.</a:t>
            </a:r>
          </a:p>
          <a:p>
            <a:pPr lvl="0"/>
            <a:r>
              <a:rPr lang="en-AU" sz="1400" kern="1200" dirty="0">
                <a:solidFill>
                  <a:schemeClr val="tx1"/>
                </a:solidFill>
                <a:effectLst/>
                <a:latin typeface="Century Gothic" panose="020B0502020202020204" pitchFamily="34" charset="0"/>
                <a:ea typeface="+mn-ea"/>
                <a:cs typeface="+mn-cs"/>
              </a:rPr>
              <a:t>Option to purchase land.</a:t>
            </a:r>
          </a:p>
          <a:p>
            <a:pPr lvl="0"/>
            <a:r>
              <a:rPr lang="en-AU" sz="1400" kern="1200" dirty="0">
                <a:solidFill>
                  <a:schemeClr val="tx1"/>
                </a:solidFill>
                <a:effectLst/>
                <a:latin typeface="Century Gothic" panose="020B0502020202020204" pitchFamily="34" charset="0"/>
                <a:ea typeface="+mn-ea"/>
                <a:cs typeface="+mn-cs"/>
              </a:rPr>
              <a:t>Appointment of real estate agent to sell land where the agent is associated with the land owner and the fee payable to the agent is </a:t>
            </a:r>
            <a:r>
              <a:rPr lang="en-AU" sz="1400" b="1" kern="1200" dirty="0">
                <a:solidFill>
                  <a:schemeClr val="tx1"/>
                </a:solidFill>
                <a:effectLst/>
                <a:latin typeface="Century Gothic" panose="020B0502020202020204" pitchFamily="34" charset="0"/>
                <a:ea typeface="+mn-ea"/>
                <a:cs typeface="+mn-cs"/>
              </a:rPr>
              <a:t>outside the industry parameters</a:t>
            </a:r>
            <a:r>
              <a:rPr lang="en-AU" sz="1400" kern="1200" dirty="0">
                <a:solidFill>
                  <a:schemeClr val="tx1"/>
                </a:solidFill>
                <a:effectLst/>
                <a:latin typeface="Century Gothic" panose="020B0502020202020204" pitchFamily="34" charset="0"/>
                <a:ea typeface="+mn-ea"/>
                <a:cs typeface="+mn-cs"/>
              </a:rPr>
              <a:t>. See comments below from the SRO about these types of services.</a:t>
            </a:r>
          </a:p>
          <a:p>
            <a:pPr lvl="0"/>
            <a:r>
              <a:rPr lang="en-AU" sz="1400" kern="1200" dirty="0">
                <a:solidFill>
                  <a:schemeClr val="tx1"/>
                </a:solidFill>
                <a:effectLst/>
                <a:latin typeface="Century Gothic" panose="020B0502020202020204" pitchFamily="34" charset="0"/>
                <a:ea typeface="+mn-ea"/>
                <a:cs typeface="+mn-cs"/>
              </a:rPr>
              <a:t>Appointment of real estate agent to manage a leased property where the fee payable to the agent is </a:t>
            </a:r>
            <a:r>
              <a:rPr lang="en-AU" sz="1400" b="1" kern="1200" dirty="0">
                <a:solidFill>
                  <a:schemeClr val="tx1"/>
                </a:solidFill>
                <a:effectLst/>
                <a:latin typeface="Century Gothic" panose="020B0502020202020204" pitchFamily="34" charset="0"/>
                <a:ea typeface="+mn-ea"/>
                <a:cs typeface="+mn-cs"/>
              </a:rPr>
              <a:t>outside the industry parameters</a:t>
            </a:r>
            <a:r>
              <a:rPr lang="en-AU" sz="1400" kern="1200" dirty="0">
                <a:solidFill>
                  <a:schemeClr val="tx1"/>
                </a:solidFill>
                <a:effectLst/>
                <a:latin typeface="Century Gothic" panose="020B0502020202020204" pitchFamily="34" charset="0"/>
                <a:ea typeface="+mn-ea"/>
                <a:cs typeface="+mn-cs"/>
              </a:rPr>
              <a:t>. See comments below from the SRO about these types of services.</a:t>
            </a:r>
          </a:p>
          <a:p>
            <a:pPr lvl="0"/>
            <a:r>
              <a:rPr lang="en-AU" sz="1400" kern="1200" dirty="0">
                <a:solidFill>
                  <a:schemeClr val="tx1"/>
                </a:solidFill>
                <a:effectLst/>
                <a:latin typeface="Century Gothic" panose="020B0502020202020204" pitchFamily="34" charset="0"/>
                <a:ea typeface="+mn-ea"/>
                <a:cs typeface="+mn-cs"/>
              </a:rPr>
              <a:t>Appointment of an owners corporation manager where the fee payable to the OC manager is outside the industry parameters. See comments below from the SRO about these types of services.</a:t>
            </a:r>
          </a:p>
          <a:p>
            <a:r>
              <a:rPr lang="en-AU" sz="1400" kern="1200" dirty="0">
                <a:solidFill>
                  <a:schemeClr val="tx1"/>
                </a:solidFill>
                <a:effectLst/>
                <a:latin typeface="Century Gothic" panose="020B0502020202020204" pitchFamily="34" charset="0"/>
                <a:ea typeface="+mn-ea"/>
                <a:cs typeface="+mn-cs"/>
              </a:rPr>
              <a:t> </a:t>
            </a:r>
          </a:p>
          <a:p>
            <a:r>
              <a:rPr lang="en-AU" sz="1400" b="1" kern="1200" dirty="0">
                <a:solidFill>
                  <a:schemeClr val="tx1"/>
                </a:solidFill>
                <a:effectLst/>
                <a:latin typeface="Century Gothic" panose="020B0502020202020204" pitchFamily="34" charset="0"/>
                <a:ea typeface="+mn-ea"/>
                <a:cs typeface="+mn-cs"/>
              </a:rPr>
              <a:t>SRO position on services provided in relation to land</a:t>
            </a:r>
            <a:endParaRPr lang="en-AU" sz="1400" kern="1200" dirty="0">
              <a:solidFill>
                <a:schemeClr val="tx1"/>
              </a:solidFill>
              <a:effectLst/>
              <a:latin typeface="Century Gothic" panose="020B0502020202020204" pitchFamily="34" charset="0"/>
              <a:ea typeface="+mn-ea"/>
              <a:cs typeface="+mn-cs"/>
            </a:endParaRPr>
          </a:p>
          <a:p>
            <a:r>
              <a:rPr lang="en-AU" sz="1400" kern="1200" dirty="0">
                <a:solidFill>
                  <a:schemeClr val="tx1"/>
                </a:solidFill>
                <a:effectLst/>
                <a:latin typeface="Century Gothic" panose="020B0502020202020204" pitchFamily="34" charset="0"/>
                <a:ea typeface="+mn-ea"/>
                <a:cs typeface="+mn-cs"/>
              </a:rPr>
              <a:t>The SRO has published the following information on its website:</a:t>
            </a:r>
          </a:p>
          <a:p>
            <a:r>
              <a:rPr lang="en-AU" sz="1400" kern="1200" dirty="0">
                <a:solidFill>
                  <a:schemeClr val="tx1"/>
                </a:solidFill>
                <a:effectLst/>
                <a:latin typeface="Century Gothic" panose="020B0502020202020204" pitchFamily="34" charset="0"/>
                <a:ea typeface="+mn-ea"/>
                <a:cs typeface="+mn-cs"/>
              </a:rPr>
              <a:t>‘………where a person providing a service in relation to land:</a:t>
            </a:r>
          </a:p>
          <a:p>
            <a:pPr lvl="0"/>
            <a:r>
              <a:rPr lang="en-AU" sz="1400" kern="1200" dirty="0">
                <a:solidFill>
                  <a:schemeClr val="tx1"/>
                </a:solidFill>
                <a:effectLst/>
                <a:latin typeface="Century Gothic" panose="020B0502020202020204" pitchFamily="34" charset="0"/>
                <a:ea typeface="+mn-ea"/>
                <a:cs typeface="+mn-cs"/>
              </a:rPr>
              <a:t>is normally engaged in a full time capacity in providing those services,</a:t>
            </a:r>
          </a:p>
          <a:p>
            <a:pPr lvl="0"/>
            <a:r>
              <a:rPr lang="en-AU" sz="1400" kern="1200" dirty="0">
                <a:solidFill>
                  <a:schemeClr val="tx1"/>
                </a:solidFill>
                <a:effectLst/>
                <a:latin typeface="Century Gothic" panose="020B0502020202020204" pitchFamily="34" charset="0"/>
                <a:ea typeface="+mn-ea"/>
                <a:cs typeface="+mn-cs"/>
              </a:rPr>
              <a:t>the agreed fee/rate is within industry parameters, and</a:t>
            </a:r>
          </a:p>
          <a:p>
            <a:pPr lvl="0"/>
            <a:r>
              <a:rPr lang="en-AU" sz="1400" kern="1200" dirty="0">
                <a:solidFill>
                  <a:schemeClr val="tx1"/>
                </a:solidFill>
                <a:effectLst/>
                <a:latin typeface="Century Gothic" panose="020B0502020202020204" pitchFamily="34" charset="0"/>
                <a:ea typeface="+mn-ea"/>
                <a:cs typeface="+mn-cs"/>
              </a:rPr>
              <a:t>the person is unconnected (i.e. not an associated person) to any other person who has an economic entitlement in relation to the land,</a:t>
            </a:r>
          </a:p>
          <a:p>
            <a:r>
              <a:rPr lang="en-AU" sz="1400" kern="1200" dirty="0">
                <a:solidFill>
                  <a:schemeClr val="tx1"/>
                </a:solidFill>
                <a:effectLst/>
                <a:latin typeface="Century Gothic" panose="020B0502020202020204" pitchFamily="34" charset="0"/>
                <a:ea typeface="+mn-ea"/>
                <a:cs typeface="+mn-cs"/>
              </a:rPr>
              <a:t>it is unnecessary for the service agreement to be disclosed to the State Revenue Office by the service provider……’</a:t>
            </a:r>
          </a:p>
          <a:p>
            <a:r>
              <a:rPr lang="en-AU" sz="1400" kern="1200" dirty="0">
                <a:solidFill>
                  <a:schemeClr val="tx1"/>
                </a:solidFill>
                <a:effectLst/>
                <a:latin typeface="Century Gothic" panose="020B0502020202020204" pitchFamily="34" charset="0"/>
                <a:ea typeface="+mn-ea"/>
                <a:cs typeface="+mn-cs"/>
              </a:rPr>
              <a:t>This carve out is not contained in the amending legislation.</a:t>
            </a:r>
          </a:p>
          <a:p>
            <a:r>
              <a:rPr lang="en-AU" sz="1400" b="1" kern="1200" dirty="0">
                <a:solidFill>
                  <a:schemeClr val="tx1"/>
                </a:solidFill>
                <a:effectLst/>
                <a:latin typeface="Century Gothic" panose="020B0502020202020204" pitchFamily="34" charset="0"/>
                <a:ea typeface="+mn-ea"/>
                <a:cs typeface="+mn-cs"/>
              </a:rPr>
              <a:t>What you should do now</a:t>
            </a:r>
            <a:endParaRPr lang="en-AU" sz="1400" kern="1200" dirty="0">
              <a:solidFill>
                <a:schemeClr val="tx1"/>
              </a:solidFill>
              <a:effectLst/>
              <a:latin typeface="Century Gothic" panose="020B0502020202020204" pitchFamily="34" charset="0"/>
              <a:ea typeface="+mn-ea"/>
              <a:cs typeface="+mn-cs"/>
            </a:endParaRPr>
          </a:p>
          <a:p>
            <a:r>
              <a:rPr lang="en-AU" sz="1400" kern="1200" dirty="0">
                <a:solidFill>
                  <a:schemeClr val="tx1"/>
                </a:solidFill>
                <a:effectLst/>
                <a:latin typeface="Century Gothic" panose="020B0502020202020204" pitchFamily="34" charset="0"/>
                <a:ea typeface="+mn-ea"/>
                <a:cs typeface="+mn-cs"/>
              </a:rPr>
              <a:t>Read the provisions about the changes to the duty payable on economic entitlement in the </a:t>
            </a:r>
            <a:r>
              <a:rPr lang="en-AU" sz="1400" i="1" kern="1200" dirty="0">
                <a:solidFill>
                  <a:schemeClr val="tx1"/>
                </a:solidFill>
                <a:effectLst/>
                <a:latin typeface="Century Gothic" panose="020B0502020202020204" pitchFamily="34" charset="0"/>
                <a:ea typeface="+mn-ea"/>
                <a:cs typeface="+mn-cs"/>
              </a:rPr>
              <a:t>State Taxation Acts Amendment Act 2019</a:t>
            </a:r>
            <a:r>
              <a:rPr lang="en-AU" sz="1400" kern="1200" dirty="0">
                <a:solidFill>
                  <a:schemeClr val="tx1"/>
                </a:solidFill>
                <a:effectLst/>
                <a:latin typeface="Century Gothic" panose="020B0502020202020204" pitchFamily="34" charset="0"/>
                <a:ea typeface="+mn-ea"/>
                <a:cs typeface="+mn-cs"/>
              </a:rPr>
              <a:t> (Vic).</a:t>
            </a:r>
          </a:p>
          <a:p>
            <a:r>
              <a:rPr lang="en-AU" sz="1400" kern="1200" dirty="0">
                <a:solidFill>
                  <a:schemeClr val="tx1"/>
                </a:solidFill>
                <a:effectLst/>
                <a:latin typeface="Century Gothic" panose="020B0502020202020204" pitchFamily="34" charset="0"/>
                <a:ea typeface="+mn-ea"/>
                <a:cs typeface="+mn-cs"/>
              </a:rPr>
              <a:t>You can find this Act, the explanatory memorandum and parliamentary speeches here:</a:t>
            </a:r>
          </a:p>
          <a:p>
            <a:r>
              <a:rPr lang="en-AU" sz="1400" u="sng" kern="1200" dirty="0">
                <a:solidFill>
                  <a:schemeClr val="tx1"/>
                </a:solidFill>
                <a:effectLst/>
                <a:latin typeface="Century Gothic" panose="020B0502020202020204" pitchFamily="34" charset="0"/>
                <a:ea typeface="+mn-ea"/>
                <a:cs typeface="+mn-cs"/>
                <a:hlinkClick r:id="rId3"/>
              </a:rPr>
              <a:t>https://www.parliament.vic.gov.au/legislation</a:t>
            </a:r>
            <a:endParaRPr lang="en-AU" sz="1400" kern="1200" dirty="0">
              <a:solidFill>
                <a:schemeClr val="tx1"/>
              </a:solidFill>
              <a:effectLst/>
              <a:latin typeface="Century Gothic" panose="020B0502020202020204" pitchFamily="34" charset="0"/>
              <a:ea typeface="+mn-ea"/>
              <a:cs typeface="+mn-cs"/>
            </a:endParaRPr>
          </a:p>
          <a:p>
            <a:r>
              <a:rPr lang="en-AU" sz="1400" kern="1200" dirty="0">
                <a:solidFill>
                  <a:schemeClr val="tx1"/>
                </a:solidFill>
                <a:effectLst/>
                <a:latin typeface="Century Gothic" panose="020B0502020202020204" pitchFamily="34" charset="0"/>
                <a:ea typeface="+mn-ea"/>
                <a:cs typeface="+mn-cs"/>
              </a:rPr>
              <a:t>Link to information on the new economic entitlement provisions on the SRO website:</a:t>
            </a:r>
          </a:p>
          <a:p>
            <a:r>
              <a:rPr lang="en-AU" sz="1400" u="sng" kern="1200" dirty="0">
                <a:solidFill>
                  <a:schemeClr val="tx1"/>
                </a:solidFill>
                <a:effectLst/>
                <a:latin typeface="Century Gothic" panose="020B0502020202020204" pitchFamily="34" charset="0"/>
                <a:ea typeface="+mn-ea"/>
                <a:cs typeface="+mn-cs"/>
                <a:hlinkClick r:id="rId6"/>
              </a:rPr>
              <a:t>https://www.sro.vic.gov.au/economic-entitlements</a:t>
            </a:r>
            <a:endParaRPr lang="en-AU" sz="1400" kern="1200" dirty="0">
              <a:solidFill>
                <a:schemeClr val="tx1"/>
              </a:solidFill>
              <a:effectLst/>
              <a:latin typeface="Century Gothic" panose="020B0502020202020204" pitchFamily="34" charset="0"/>
              <a:ea typeface="+mn-ea"/>
              <a:cs typeface="+mn-cs"/>
            </a:endParaRPr>
          </a:p>
          <a:p>
            <a:r>
              <a:rPr lang="en-AU" sz="1400" kern="1200" dirty="0">
                <a:solidFill>
                  <a:schemeClr val="tx1"/>
                </a:solidFill>
                <a:effectLst/>
                <a:latin typeface="Century Gothic" panose="020B0502020202020204" pitchFamily="34" charset="0"/>
                <a:ea typeface="+mn-ea"/>
                <a:cs typeface="+mn-cs"/>
              </a:rPr>
              <a:t>Link to information on the economic entitlement provisions that have been retained in the Landholder Duty regime on the SRO website :</a:t>
            </a:r>
          </a:p>
          <a:p>
            <a:r>
              <a:rPr lang="en-AU" sz="1400" u="sng" kern="1200" dirty="0">
                <a:solidFill>
                  <a:schemeClr val="tx1"/>
                </a:solidFill>
                <a:effectLst/>
                <a:latin typeface="Century Gothic" panose="020B0502020202020204" pitchFamily="34" charset="0"/>
                <a:ea typeface="+mn-ea"/>
                <a:cs typeface="+mn-cs"/>
                <a:hlinkClick r:id="rId7"/>
              </a:rPr>
              <a:t>https://www.sro.vic.gov.au/node/1425</a:t>
            </a:r>
            <a:r>
              <a:rPr lang="en-AU" sz="1400" kern="1200" dirty="0">
                <a:solidFill>
                  <a:schemeClr val="tx1"/>
                </a:solidFill>
                <a:effectLst/>
                <a:latin typeface="Century Gothic" panose="020B0502020202020204" pitchFamily="34" charset="0"/>
                <a:ea typeface="+mn-ea"/>
                <a:cs typeface="+mn-cs"/>
              </a:rPr>
              <a:t> </a:t>
            </a:r>
          </a:p>
          <a:p>
            <a:r>
              <a:rPr lang="en-AU" sz="1400" kern="1200" dirty="0">
                <a:solidFill>
                  <a:schemeClr val="tx1"/>
                </a:solidFill>
                <a:effectLst/>
                <a:latin typeface="Century Gothic" panose="020B0502020202020204" pitchFamily="34" charset="0"/>
                <a:ea typeface="+mn-ea"/>
                <a:cs typeface="+mn-cs"/>
              </a:rPr>
              <a:t>If asked to advise on an acquisition of an economic entitlement arising from selling, leasing or developing land provide details to the client about the new regime and highlight that duty may be payable.</a:t>
            </a:r>
          </a:p>
          <a:p>
            <a:r>
              <a:rPr lang="en-AU" sz="1400" kern="1200" dirty="0">
                <a:solidFill>
                  <a:schemeClr val="tx1"/>
                </a:solidFill>
                <a:effectLst/>
                <a:latin typeface="Century Gothic" panose="020B0502020202020204" pitchFamily="34" charset="0"/>
                <a:ea typeface="+mn-ea"/>
                <a:cs typeface="+mn-cs"/>
              </a:rPr>
              <a:t>Clients also need to know that they only have thirty days to pay the duty from the date of acquisition otherwise penalties and interest may be payable.</a:t>
            </a:r>
          </a:p>
          <a:p>
            <a:endParaRPr lang="en-AU" sz="1400" dirty="0"/>
          </a:p>
          <a:p>
            <a:endParaRPr lang="en-AU"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26</a:t>
            </a:fld>
            <a:endParaRPr lang="en-AU" dirty="0"/>
          </a:p>
        </p:txBody>
      </p:sp>
    </p:spTree>
    <p:extLst>
      <p:ext uri="{BB962C8B-B14F-4D97-AF65-F5344CB8AC3E}">
        <p14:creationId xmlns:p14="http://schemas.microsoft.com/office/powerpoint/2010/main" val="1250640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I now want to move on to page 19 of my handout where you will find a duty exercise.</a:t>
            </a:r>
          </a:p>
          <a:p>
            <a:endParaRPr lang="en-AU" sz="1400" dirty="0"/>
          </a:p>
          <a:p>
            <a:r>
              <a:rPr lang="en-AU" sz="1400" dirty="0"/>
              <a:t>In this exercise – imagine that </a:t>
            </a:r>
            <a:r>
              <a:rPr lang="en-US" sz="1400" dirty="0"/>
              <a:t>the trustee of a family trust instructs you to transfer a property to a son who is a specified beneficiary.</a:t>
            </a:r>
            <a:endParaRPr lang="en-AU" sz="1400" dirty="0"/>
          </a:p>
          <a:p>
            <a:r>
              <a:rPr lang="en-US" sz="1400" dirty="0"/>
              <a:t>This is the third such transfer by the trustee. The previous two transfers were to the other two children of the trustee.</a:t>
            </a:r>
            <a:endParaRPr lang="en-AU" sz="1400" dirty="0"/>
          </a:p>
          <a:p>
            <a:r>
              <a:rPr lang="en-US" sz="1400" dirty="0"/>
              <a:t>The client provides you with the usual information about the transfer including details of a loan account between the trust and the son.</a:t>
            </a:r>
            <a:endParaRPr lang="en-AU" sz="1400" dirty="0"/>
          </a:p>
          <a:p>
            <a:endParaRPr lang="en-AU"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27</a:t>
            </a:fld>
            <a:endParaRPr lang="en-AU" dirty="0"/>
          </a:p>
        </p:txBody>
      </p:sp>
    </p:spTree>
    <p:extLst>
      <p:ext uri="{BB962C8B-B14F-4D97-AF65-F5344CB8AC3E}">
        <p14:creationId xmlns:p14="http://schemas.microsoft.com/office/powerpoint/2010/main" val="1274610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Over to you:</a:t>
            </a:r>
          </a:p>
          <a:p>
            <a:endParaRPr lang="en-AU"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What duty issues would you raise with the trustee?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Section 36A of the Duties Act contains an exemption for the transfer of dutiable property from a trustee to a beneficiary.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However, the Commissioner must be satisfied that </a:t>
            </a:r>
            <a:r>
              <a:rPr lang="en-AU" sz="1400" b="0" i="0" u="none" strike="noStrike" kern="1200" dirty="0">
                <a:solidFill>
                  <a:schemeClr val="tx1"/>
                </a:solidFill>
                <a:effectLst/>
                <a:latin typeface="Century Gothic" panose="020B0502020202020204" pitchFamily="34" charset="0"/>
                <a:ea typeface="+mn-ea"/>
                <a:cs typeface="+mn-cs"/>
              </a:rPr>
              <a:t>there was not </a:t>
            </a:r>
            <a:r>
              <a:rPr lang="en-AU" sz="1400" b="0" i="0" u="sng" kern="1200" dirty="0">
                <a:solidFill>
                  <a:schemeClr val="tx1"/>
                </a:solidFill>
                <a:effectLst/>
                <a:latin typeface="Century Gothic" panose="020B0502020202020204" pitchFamily="34" charset="0"/>
                <a:ea typeface="+mn-ea"/>
                <a:cs typeface="+mn-cs"/>
                <a:hlinkClick r:id="rId3"/>
              </a:rPr>
              <a:t>consideration</a:t>
            </a:r>
            <a:r>
              <a:rPr lang="en-AU" sz="1400" b="0" i="0" u="none" strike="noStrike" kern="1200" dirty="0">
                <a:solidFill>
                  <a:schemeClr val="tx1"/>
                </a:solidFill>
                <a:effectLst/>
                <a:latin typeface="Century Gothic" panose="020B0502020202020204" pitchFamily="34" charset="0"/>
                <a:ea typeface="+mn-ea"/>
                <a:cs typeface="+mn-cs"/>
              </a:rPr>
              <a:t> for the transfer. </a:t>
            </a:r>
            <a:r>
              <a:rPr lang="en-US" sz="140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You will find on the SRO website detailed notes about transfers to beneficiaries including a list of information to be provided: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For example, you need to provide details of any </a:t>
            </a:r>
            <a:r>
              <a:rPr lang="en-AU" sz="1400" b="0" i="0" kern="1200" dirty="0">
                <a:solidFill>
                  <a:schemeClr val="tx1"/>
                </a:solidFill>
                <a:effectLst/>
                <a:latin typeface="Century Gothic" panose="020B0502020202020204" pitchFamily="34" charset="0"/>
                <a:ea typeface="+mn-ea"/>
                <a:cs typeface="+mn-cs"/>
              </a:rPr>
              <a:t>funds borrowed by the trust from a beneficiary.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b="0" i="0" kern="1200" dirty="0">
              <a:solidFill>
                <a:schemeClr val="tx1"/>
              </a:solidFill>
              <a:effectLst/>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Century Gothic" panose="020B0502020202020204" pitchFamily="34" charset="0"/>
                <a:ea typeface="+mn-ea"/>
                <a:cs typeface="+mn-cs"/>
              </a:rPr>
              <a:t>Why is the commissioner asking this question?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dirty="0"/>
          </a:p>
          <a:p>
            <a:endParaRPr lang="en-AU" sz="1400" dirty="0"/>
          </a:p>
          <a:p>
            <a:endParaRPr lang="en-AU" sz="1400" dirty="0"/>
          </a:p>
          <a:p>
            <a:endParaRPr lang="en-AU"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28</a:t>
            </a:fld>
            <a:endParaRPr lang="en-AU" dirty="0"/>
          </a:p>
        </p:txBody>
      </p:sp>
    </p:spTree>
    <p:extLst>
      <p:ext uri="{BB962C8B-B14F-4D97-AF65-F5344CB8AC3E}">
        <p14:creationId xmlns:p14="http://schemas.microsoft.com/office/powerpoint/2010/main" val="2747572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This slide is just to remind me to tell you that you will be receiving a survey monkey so you can give us your feedback about today.</a:t>
            </a:r>
          </a:p>
        </p:txBody>
      </p:sp>
      <p:sp>
        <p:nvSpPr>
          <p:cNvPr id="4" name="Slide Number Placeholder 3"/>
          <p:cNvSpPr>
            <a:spLocks noGrp="1"/>
          </p:cNvSpPr>
          <p:nvPr>
            <p:ph type="sldNum" sz="quarter" idx="5"/>
          </p:nvPr>
        </p:nvSpPr>
        <p:spPr/>
        <p:txBody>
          <a:bodyPr/>
          <a:lstStyle/>
          <a:p>
            <a:fld id="{7EB9FC34-24C0-5643-BC97-BB7F4DEE8E63}" type="slidenum">
              <a:rPr lang="en-AU" smtClean="0"/>
              <a:pPr/>
              <a:t>29</a:t>
            </a:fld>
            <a:endParaRPr lang="en-AU" dirty="0"/>
          </a:p>
        </p:txBody>
      </p:sp>
    </p:spTree>
    <p:extLst>
      <p:ext uri="{BB962C8B-B14F-4D97-AF65-F5344CB8AC3E}">
        <p14:creationId xmlns:p14="http://schemas.microsoft.com/office/powerpoint/2010/main" val="3358336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AU" sz="1400" dirty="0"/>
              <a:t>During my session I would like you to think about how many tax issues you raise with clients in a conveyancing matter?</a:t>
            </a:r>
          </a:p>
          <a:p>
            <a:pPr>
              <a:spcBef>
                <a:spcPts val="600"/>
              </a:spcBef>
              <a:spcAft>
                <a:spcPts val="600"/>
              </a:spcAft>
            </a:pPr>
            <a:endParaRPr lang="en-AU" sz="1400" dirty="0"/>
          </a:p>
          <a:p>
            <a:pPr>
              <a:spcBef>
                <a:spcPts val="600"/>
              </a:spcBef>
              <a:spcAft>
                <a:spcPts val="600"/>
              </a:spcAft>
            </a:pPr>
            <a:r>
              <a:rPr lang="en-AU" sz="1400" dirty="0"/>
              <a:t>Is it three or 10 or 20?</a:t>
            </a:r>
          </a:p>
          <a:p>
            <a:pPr>
              <a:spcBef>
                <a:spcPts val="600"/>
              </a:spcBef>
              <a:spcAft>
                <a:spcPts val="600"/>
              </a:spcAft>
            </a:pPr>
            <a:endParaRPr lang="en-AU" sz="1400" dirty="0"/>
          </a:p>
          <a:p>
            <a:pPr>
              <a:spcBef>
                <a:spcPts val="600"/>
              </a:spcBef>
              <a:spcAft>
                <a:spcPts val="600"/>
              </a:spcAft>
            </a:pPr>
            <a:r>
              <a:rPr lang="en-AU" sz="1400" dirty="0"/>
              <a:t>Does anyone want to guess how many taxes Australians pay???</a:t>
            </a:r>
          </a:p>
          <a:p>
            <a:pPr>
              <a:spcBef>
                <a:spcPts val="600"/>
              </a:spcBef>
              <a:spcAft>
                <a:spcPts val="600"/>
              </a:spcAft>
            </a:pPr>
            <a:endParaRPr lang="en-AU" sz="1400" dirty="0"/>
          </a:p>
          <a:p>
            <a:pPr>
              <a:spcBef>
                <a:spcPts val="600"/>
              </a:spcBef>
              <a:spcAft>
                <a:spcPts val="600"/>
              </a:spcAft>
            </a:pPr>
            <a:r>
              <a:rPr lang="en-AU" sz="1400" dirty="0"/>
              <a:t>According to a report by the Federal Treasury in 2010 </a:t>
            </a:r>
            <a:r>
              <a:rPr lang="en-AU" sz="1400" b="0" i="0" kern="1200" dirty="0">
                <a:solidFill>
                  <a:schemeClr val="tx1"/>
                </a:solidFill>
                <a:effectLst/>
                <a:latin typeface="Century Gothic" panose="020B0502020202020204" pitchFamily="34" charset="0"/>
                <a:ea typeface="+mn-ea"/>
                <a:cs typeface="+mn-cs"/>
              </a:rPr>
              <a:t>Australians pay at least 125 different taxes each year. Of these, 99 are levied by the Australian government (including 67 agricultural levies), 25 by the States and 1 (council rates) by local government.  The report is known as the ‘Australia’s future tax system’ and can be found on the Treasury website.</a:t>
            </a:r>
            <a:endParaRPr lang="en-AU" sz="1400" dirty="0"/>
          </a:p>
          <a:p>
            <a:pPr>
              <a:spcBef>
                <a:spcPts val="600"/>
              </a:spcBef>
              <a:spcAft>
                <a:spcPts val="600"/>
              </a:spcAft>
            </a:pPr>
            <a:endParaRPr lang="en-AU" sz="1400" dirty="0"/>
          </a:p>
          <a:p>
            <a:pPr>
              <a:spcBef>
                <a:spcPts val="600"/>
              </a:spcBef>
              <a:spcAft>
                <a:spcPts val="600"/>
              </a:spcAft>
            </a:pPr>
            <a:endParaRPr lang="en-AU" sz="1400" dirty="0"/>
          </a:p>
          <a:p>
            <a:endParaRPr lang="en-AU"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3</a:t>
            </a:fld>
            <a:endParaRPr lang="en-AU" dirty="0"/>
          </a:p>
        </p:txBody>
      </p:sp>
    </p:spTree>
    <p:extLst>
      <p:ext uri="{BB962C8B-B14F-4D97-AF65-F5344CB8AC3E}">
        <p14:creationId xmlns:p14="http://schemas.microsoft.com/office/powerpoint/2010/main" val="3560568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0" i="0" dirty="0"/>
              <a:t>Before I bid you farewell I would like to remind you of my three key points:</a:t>
            </a:r>
          </a:p>
          <a:p>
            <a:endParaRPr lang="en-AU" sz="1400" b="0" i="0" dirty="0"/>
          </a:p>
          <a:p>
            <a:r>
              <a:rPr lang="en-AU" sz="1400" dirty="0"/>
              <a:t>Develop, use and update a checklist about tax issues</a:t>
            </a:r>
          </a:p>
          <a:p>
            <a:r>
              <a:rPr lang="en-US" sz="1400" dirty="0"/>
              <a:t>Invest in some good resources or current books on taxes and consult them regularly </a:t>
            </a:r>
            <a:endParaRPr lang="en-AU" sz="1400" dirty="0"/>
          </a:p>
          <a:p>
            <a:r>
              <a:rPr lang="en-US" sz="1400" dirty="0"/>
              <a:t>Take some time to read cases about taxes</a:t>
            </a:r>
            <a:endParaRPr lang="en-AU" sz="14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b="0" i="0" dirty="0"/>
              <a:t>Thanks for participating.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b="0" i="0" dirty="0"/>
          </a:p>
          <a:p>
            <a:endParaRPr lang="en-AU"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30</a:t>
            </a:fld>
            <a:endParaRPr lang="en-AU" dirty="0"/>
          </a:p>
        </p:txBody>
      </p:sp>
    </p:spTree>
    <p:extLst>
      <p:ext uri="{BB962C8B-B14F-4D97-AF65-F5344CB8AC3E}">
        <p14:creationId xmlns:p14="http://schemas.microsoft.com/office/powerpoint/2010/main" val="1808897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Today I have three key points to help you avoid a claim about conveyancing and tax issues:</a:t>
            </a:r>
          </a:p>
          <a:p>
            <a:endParaRPr lang="en-AU" sz="1400" dirty="0"/>
          </a:p>
          <a:p>
            <a:r>
              <a:rPr lang="en-AU" sz="1400" dirty="0"/>
              <a:t>One - develop, use and update a checklist about tax issues</a:t>
            </a:r>
          </a:p>
          <a:p>
            <a:r>
              <a:rPr lang="en-US" sz="1400" dirty="0"/>
              <a:t>Two - invest in some good resources or current books on taxes and consult them regularly – my two go to books about tax issues are: winning property tax strategies by Julia Hartman and Bruce Whittaker and Foundations of taxation laws by Stephen </a:t>
            </a:r>
            <a:r>
              <a:rPr lang="en-US" sz="1400" dirty="0" err="1"/>
              <a:t>Barkoczy</a:t>
            </a:r>
            <a:r>
              <a:rPr lang="en-US" sz="1400" dirty="0"/>
              <a:t>.</a:t>
            </a:r>
            <a:endParaRPr lang="en-AU" sz="1400" dirty="0"/>
          </a:p>
          <a:p>
            <a:r>
              <a:rPr lang="en-US" sz="1400" dirty="0"/>
              <a:t>And three - take some time to read cases about taxes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How about the great margarine tax case in the High Court in 1955 about the </a:t>
            </a:r>
            <a:r>
              <a:rPr lang="en-US" sz="1400" b="1" dirty="0"/>
              <a:t>freedom</a:t>
            </a:r>
            <a:r>
              <a:rPr lang="en-US" sz="1400" dirty="0"/>
              <a:t> of interstate trade of margarine. </a:t>
            </a:r>
          </a:p>
          <a:p>
            <a:endParaRPr lang="en-US" sz="1400" dirty="0"/>
          </a:p>
          <a:p>
            <a:r>
              <a:rPr lang="en-US" sz="1400" dirty="0"/>
              <a:t>Let me read a short passage Justice Dixon’s judgment:</a:t>
            </a:r>
          </a:p>
          <a:p>
            <a:endParaRPr lang="en-US" sz="1400" dirty="0"/>
          </a:p>
          <a:p>
            <a:r>
              <a:rPr lang="en-AU" sz="1200" b="0" i="0" kern="1200" dirty="0">
                <a:solidFill>
                  <a:schemeClr val="tx1"/>
                </a:solidFill>
                <a:effectLst/>
                <a:latin typeface="Century Gothic" panose="020B0502020202020204" pitchFamily="34" charset="0"/>
                <a:ea typeface="+mn-ea"/>
                <a:cs typeface="+mn-cs"/>
              </a:rPr>
              <a:t>	they may take our lives, but they'll never take... OUR FREEDOM!</a:t>
            </a:r>
            <a:endParaRPr lang="en-US" sz="1400" dirty="0"/>
          </a:p>
          <a:p>
            <a:endParaRPr lang="en-US" sz="1400" dirty="0"/>
          </a:p>
          <a:p>
            <a:r>
              <a:rPr lang="en-US" sz="1400" dirty="0"/>
              <a:t>Perhaps these words were said by the great</a:t>
            </a:r>
            <a:r>
              <a:rPr lang="en-AU" sz="1200" b="0" i="0" kern="1200" dirty="0">
                <a:solidFill>
                  <a:schemeClr val="tx1"/>
                </a:solidFill>
                <a:effectLst/>
                <a:latin typeface="Century Gothic" panose="020B0502020202020204" pitchFamily="34" charset="0"/>
                <a:ea typeface="+mn-ea"/>
                <a:cs typeface="+mn-cs"/>
              </a:rPr>
              <a:t> Scottish freedom fighter </a:t>
            </a:r>
            <a:r>
              <a:rPr lang="en-US" sz="1400" dirty="0"/>
              <a:t>William Wallace or Mel Gibson in Braveheart </a:t>
            </a:r>
          </a:p>
          <a:p>
            <a:endParaRPr lang="en-US" sz="1400" dirty="0"/>
          </a:p>
          <a:p>
            <a:r>
              <a:rPr lang="en-US" sz="1400" dirty="0"/>
              <a:t>And what about the Guru 4 u tax case.</a:t>
            </a:r>
          </a:p>
          <a:p>
            <a:r>
              <a:rPr lang="en-US" sz="1400" dirty="0"/>
              <a:t>The ATO cancelled Guru’s GST registration because it did not believe it operated an enterprise.</a:t>
            </a:r>
          </a:p>
          <a:p>
            <a:endParaRPr lang="en-US" sz="1400" dirty="0"/>
          </a:p>
          <a:p>
            <a:r>
              <a:rPr lang="en-US" sz="1400" dirty="0"/>
              <a:t>So what did Guru do?</a:t>
            </a:r>
          </a:p>
          <a:p>
            <a:endParaRPr lang="en-US" sz="1400" dirty="0"/>
          </a:p>
          <a:p>
            <a:r>
              <a:rPr lang="en-US" sz="1400" dirty="0"/>
              <a:t>Guru’s business was to promote peace and harmony.</a:t>
            </a:r>
          </a:p>
          <a:p>
            <a:endParaRPr lang="en-US" sz="1400" dirty="0"/>
          </a:p>
          <a:p>
            <a:r>
              <a:rPr lang="en-US" sz="1400" dirty="0"/>
              <a:t> </a:t>
            </a:r>
          </a:p>
          <a:p>
            <a:endParaRPr lang="en-US" sz="1400" dirty="0"/>
          </a:p>
          <a:p>
            <a:endParaRPr lang="en-US" sz="1400" dirty="0"/>
          </a:p>
          <a:p>
            <a:endParaRPr lang="en-AU"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4</a:t>
            </a:fld>
            <a:endParaRPr lang="en-AU" dirty="0"/>
          </a:p>
        </p:txBody>
      </p:sp>
    </p:spTree>
    <p:extLst>
      <p:ext uri="{BB962C8B-B14F-4D97-AF65-F5344CB8AC3E}">
        <p14:creationId xmlns:p14="http://schemas.microsoft.com/office/powerpoint/2010/main" val="3628864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For the next part of my session I would like to do a quick tax test.</a:t>
            </a:r>
          </a:p>
          <a:p>
            <a:endParaRPr lang="en-AU" sz="1400" dirty="0"/>
          </a:p>
          <a:p>
            <a:r>
              <a:rPr lang="en-AU" sz="1400" dirty="0"/>
              <a:t>You will find this test on </a:t>
            </a:r>
            <a:r>
              <a:rPr lang="en-AU" sz="1400" b="1" dirty="0"/>
              <a:t>page 4</a:t>
            </a:r>
            <a:r>
              <a:rPr lang="en-AU" sz="1400" dirty="0"/>
              <a:t> of my handout.</a:t>
            </a:r>
          </a:p>
          <a:p>
            <a:endParaRPr lang="en-AU" sz="1400" dirty="0"/>
          </a:p>
          <a:p>
            <a:r>
              <a:rPr lang="en-AU" sz="1400" dirty="0"/>
              <a:t>Take a few moments to answer the questions. Put a tick in each box you answer yes.</a:t>
            </a:r>
          </a:p>
          <a:p>
            <a:endParaRPr lang="en-AU" sz="1400" dirty="0"/>
          </a:p>
          <a:p>
            <a:r>
              <a:rPr lang="en-AU" sz="1400" dirty="0"/>
              <a:t>Now give your self one point for each tick.</a:t>
            </a:r>
          </a:p>
          <a:p>
            <a:endParaRPr lang="en-AU" sz="1400" dirty="0"/>
          </a:p>
          <a:p>
            <a:r>
              <a:rPr lang="en-AU" sz="1400" dirty="0"/>
              <a:t>Did anyone get 6 points?</a:t>
            </a:r>
          </a:p>
          <a:p>
            <a:endParaRPr lang="en-AU" sz="1400" dirty="0"/>
          </a:p>
          <a:p>
            <a:r>
              <a:rPr lang="en-AU" sz="1400" dirty="0"/>
              <a:t>Anyone who did not get 6 should refer to my quote from St Jerome – good, better, best. Never let it rest </a:t>
            </a:r>
            <a:r>
              <a:rPr lang="en-AU" sz="1400" dirty="0" err="1"/>
              <a:t>til</a:t>
            </a:r>
            <a:r>
              <a:rPr lang="en-AU" sz="1400" dirty="0"/>
              <a:t> your good is better and your better best. For those of you who don’t know 30 September is the feast day of St Jerome.</a:t>
            </a:r>
          </a:p>
          <a:p>
            <a:endParaRPr lang="en-AU" sz="1400" dirty="0"/>
          </a:p>
          <a:p>
            <a:r>
              <a:rPr lang="en-AU" sz="1400" dirty="0"/>
              <a:t>For the balance of my session we will consider the four main taxes which clients need to know about when they are buying and selling land – CGT, GST, Land Tax and Duty.</a:t>
            </a:r>
          </a:p>
        </p:txBody>
      </p:sp>
      <p:sp>
        <p:nvSpPr>
          <p:cNvPr id="4" name="Slide Number Placeholder 3"/>
          <p:cNvSpPr>
            <a:spLocks noGrp="1"/>
          </p:cNvSpPr>
          <p:nvPr>
            <p:ph type="sldNum" sz="quarter" idx="5"/>
          </p:nvPr>
        </p:nvSpPr>
        <p:spPr/>
        <p:txBody>
          <a:bodyPr/>
          <a:lstStyle/>
          <a:p>
            <a:fld id="{7EB9FC34-24C0-5643-BC97-BB7F4DEE8E63}" type="slidenum">
              <a:rPr lang="en-AU" smtClean="0"/>
              <a:pPr/>
              <a:t>5</a:t>
            </a:fld>
            <a:endParaRPr lang="en-AU" dirty="0"/>
          </a:p>
        </p:txBody>
      </p:sp>
    </p:spTree>
    <p:extLst>
      <p:ext uri="{BB962C8B-B14F-4D97-AF65-F5344CB8AC3E}">
        <p14:creationId xmlns:p14="http://schemas.microsoft.com/office/powerpoint/2010/main" val="103519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On </a:t>
            </a:r>
            <a:r>
              <a:rPr lang="en-AU" sz="1400" b="1" dirty="0"/>
              <a:t>page 5</a:t>
            </a:r>
            <a:r>
              <a:rPr lang="en-AU" sz="1400" dirty="0"/>
              <a:t> of my materials you will find some CGT basics.</a:t>
            </a:r>
          </a:p>
          <a:p>
            <a:endParaRPr lang="en-AU" sz="1400" dirty="0"/>
          </a:p>
          <a:p>
            <a:r>
              <a:rPr lang="en-AU" sz="1400" dirty="0"/>
              <a:t>You will recall in 2016 the Government introduced a CGT withholding requirement and in 2017 this applied to any acquisitions of real estate where the market value was $750,000 or more and the withholding amount is 12.5% of the contract price.</a:t>
            </a:r>
          </a:p>
          <a:p>
            <a:endParaRPr lang="en-AU" sz="1400" dirty="0"/>
          </a:p>
          <a:p>
            <a:r>
              <a:rPr lang="en-AU" sz="1400" dirty="0"/>
              <a:t>According to The Age on 26 July, the ‘Government’ has collected $1 billion in CGT from foreigners since the scheme was introduced in 2016.</a:t>
            </a:r>
          </a:p>
          <a:p>
            <a:endParaRPr lang="en-AU" sz="1400" dirty="0"/>
          </a:p>
          <a:p>
            <a:r>
              <a:rPr lang="en-AU" sz="1400" dirty="0"/>
              <a:t>When they say ‘Government’ I think they mean you – the lawyers have collected this at settlement and sent to the Government.</a:t>
            </a:r>
          </a:p>
          <a:p>
            <a:endParaRPr lang="en-AU" sz="1400" dirty="0"/>
          </a:p>
          <a:p>
            <a:r>
              <a:rPr lang="en-AU" sz="1400" dirty="0"/>
              <a:t>The article also said that the Government has forced the sale of over 300 properties owned illegally by foreigners. </a:t>
            </a:r>
          </a:p>
          <a:p>
            <a:endParaRPr lang="en-AU" sz="1400" dirty="0"/>
          </a:p>
          <a:p>
            <a:r>
              <a:rPr lang="en-AU" sz="1400" dirty="0"/>
              <a:t>To focus on what we see in CGT claims, lets do an exercise.</a:t>
            </a:r>
          </a:p>
        </p:txBody>
      </p:sp>
      <p:sp>
        <p:nvSpPr>
          <p:cNvPr id="4" name="Slide Number Placeholder 3"/>
          <p:cNvSpPr>
            <a:spLocks noGrp="1"/>
          </p:cNvSpPr>
          <p:nvPr>
            <p:ph type="sldNum" sz="quarter" idx="5"/>
          </p:nvPr>
        </p:nvSpPr>
        <p:spPr/>
        <p:txBody>
          <a:bodyPr/>
          <a:lstStyle/>
          <a:p>
            <a:fld id="{7EB9FC34-24C0-5643-BC97-BB7F4DEE8E63}" type="slidenum">
              <a:rPr lang="en-AU" smtClean="0"/>
              <a:pPr/>
              <a:t>6</a:t>
            </a:fld>
            <a:endParaRPr lang="en-AU" dirty="0"/>
          </a:p>
        </p:txBody>
      </p:sp>
    </p:spTree>
    <p:extLst>
      <p:ext uri="{BB962C8B-B14F-4D97-AF65-F5344CB8AC3E}">
        <p14:creationId xmlns:p14="http://schemas.microsoft.com/office/powerpoint/2010/main" val="1014617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kern="1200" dirty="0">
                <a:solidFill>
                  <a:schemeClr val="tx1"/>
                </a:solidFill>
                <a:effectLst/>
                <a:latin typeface="Century Gothic" panose="020B0502020202020204" pitchFamily="34" charset="0"/>
                <a:ea typeface="+mn-ea"/>
                <a:cs typeface="+mn-cs"/>
              </a:rPr>
              <a:t>Here is the background to a CGT exercise. The exercise is on</a:t>
            </a:r>
            <a:r>
              <a:rPr lang="en-AU" sz="1400" b="1" kern="1200" dirty="0">
                <a:solidFill>
                  <a:schemeClr val="tx1"/>
                </a:solidFill>
                <a:effectLst/>
                <a:latin typeface="Century Gothic" panose="020B0502020202020204" pitchFamily="34" charset="0"/>
                <a:ea typeface="+mn-ea"/>
                <a:cs typeface="+mn-cs"/>
              </a:rPr>
              <a:t> page 6</a:t>
            </a:r>
            <a:r>
              <a:rPr lang="en-AU" sz="1400" kern="1200" dirty="0">
                <a:solidFill>
                  <a:schemeClr val="tx1"/>
                </a:solidFill>
                <a:effectLst/>
                <a:latin typeface="Century Gothic" panose="020B0502020202020204" pitchFamily="34" charset="0"/>
                <a:ea typeface="+mn-ea"/>
                <a:cs typeface="+mn-cs"/>
              </a:rPr>
              <a:t> of my handout:</a:t>
            </a:r>
          </a:p>
          <a:p>
            <a:endParaRPr lang="en-AU" sz="1400" kern="1200" dirty="0">
              <a:solidFill>
                <a:schemeClr val="tx1"/>
              </a:solidFill>
              <a:effectLst/>
              <a:latin typeface="Century Gothic" panose="020B0502020202020204" pitchFamily="34" charset="0"/>
              <a:ea typeface="+mn-ea"/>
              <a:cs typeface="+mn-cs"/>
            </a:endParaRPr>
          </a:p>
          <a:p>
            <a:r>
              <a:rPr lang="en-AU" sz="1400" kern="1200" dirty="0">
                <a:solidFill>
                  <a:schemeClr val="tx1"/>
                </a:solidFill>
                <a:effectLst/>
                <a:latin typeface="Century Gothic" panose="020B0502020202020204" pitchFamily="34" charset="0"/>
                <a:ea typeface="+mn-ea"/>
                <a:cs typeface="+mn-cs"/>
              </a:rPr>
              <a:t>You act for two registered proprietors who instruct you to do two transfers of land as follows:</a:t>
            </a:r>
          </a:p>
          <a:p>
            <a:pPr lvl="0"/>
            <a:r>
              <a:rPr lang="en-AU" sz="1400" kern="1200" dirty="0">
                <a:solidFill>
                  <a:schemeClr val="tx1"/>
                </a:solidFill>
                <a:effectLst/>
                <a:latin typeface="Century Gothic" panose="020B0502020202020204" pitchFamily="34" charset="0"/>
                <a:ea typeface="+mn-ea"/>
                <a:cs typeface="+mn-cs"/>
              </a:rPr>
              <a:t>Green acre (their principal place) from both to just one of them.</a:t>
            </a:r>
          </a:p>
          <a:p>
            <a:pPr lvl="0"/>
            <a:r>
              <a:rPr lang="en-AU" sz="1400" kern="1200" dirty="0">
                <a:solidFill>
                  <a:schemeClr val="tx1"/>
                </a:solidFill>
                <a:effectLst/>
                <a:latin typeface="Century Gothic" panose="020B0502020202020204" pitchFamily="34" charset="0"/>
                <a:ea typeface="+mn-ea"/>
                <a:cs typeface="+mn-cs"/>
              </a:rPr>
              <a:t>Black acre from both to a self-managed super fund that they are in the process of establishing.</a:t>
            </a:r>
          </a:p>
          <a:p>
            <a:r>
              <a:rPr lang="en-AU" sz="1400" kern="1200" dirty="0">
                <a:solidFill>
                  <a:schemeClr val="tx1"/>
                </a:solidFill>
                <a:effectLst/>
                <a:latin typeface="Century Gothic" panose="020B0502020202020204" pitchFamily="34" charset="0"/>
                <a:ea typeface="+mn-ea"/>
                <a:cs typeface="+mn-cs"/>
              </a:rPr>
              <a:t>The clients tell you they are doing the transfers on advice from their financial advisor as part of a refinance of their Westpac business loans.</a:t>
            </a:r>
          </a:p>
          <a:p>
            <a:r>
              <a:rPr lang="en-AU" sz="1400" kern="1200" dirty="0">
                <a:solidFill>
                  <a:schemeClr val="tx1"/>
                </a:solidFill>
                <a:effectLst/>
                <a:latin typeface="Century Gothic" panose="020B0502020202020204" pitchFamily="34" charset="0"/>
                <a:ea typeface="+mn-ea"/>
                <a:cs typeface="+mn-cs"/>
              </a:rPr>
              <a:t>After this initial visit you write to the clients confirming their instructions and make it clear you are not providing any tax advice.</a:t>
            </a:r>
          </a:p>
          <a:p>
            <a:r>
              <a:rPr lang="en-AU" sz="1400" kern="1200" dirty="0">
                <a:solidFill>
                  <a:schemeClr val="tx1"/>
                </a:solidFill>
                <a:effectLst/>
                <a:latin typeface="Century Gothic" panose="020B0502020202020204" pitchFamily="34" charset="0"/>
                <a:ea typeface="+mn-ea"/>
                <a:cs typeface="+mn-cs"/>
              </a:rPr>
              <a:t>Some months after the transfers are registered the clients contact you saying their accountant recently informed them that CGT is payable. They also tell you, with some anger, that they would not have gone ahead with the transfers if you had explained to them the CGT consequences. </a:t>
            </a:r>
          </a:p>
          <a:p>
            <a:r>
              <a:rPr lang="en-AU" sz="1400" kern="1200" dirty="0">
                <a:solidFill>
                  <a:schemeClr val="tx1"/>
                </a:solidFill>
                <a:effectLst/>
                <a:latin typeface="Century Gothic" panose="020B0502020202020204" pitchFamily="34" charset="0"/>
                <a:ea typeface="+mn-ea"/>
                <a:cs typeface="+mn-cs"/>
              </a:rPr>
              <a:t>You deny any liability on the basis that you told them you were not providing any tax advice and given that the clients told you they had received advice from their own financial advisor before instructing you.</a:t>
            </a:r>
          </a:p>
          <a:p>
            <a:endParaRPr lang="en-AU"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7</a:t>
            </a:fld>
            <a:endParaRPr lang="en-AU" dirty="0"/>
          </a:p>
        </p:txBody>
      </p:sp>
    </p:spTree>
    <p:extLst>
      <p:ext uri="{BB962C8B-B14F-4D97-AF65-F5344CB8AC3E}">
        <p14:creationId xmlns:p14="http://schemas.microsoft.com/office/powerpoint/2010/main" val="53181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My question to you is:</a:t>
            </a:r>
          </a:p>
          <a:p>
            <a:endParaRPr lang="en-AU"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t>Is there anything more you might reasonably do in this situation about any tax issues?</a:t>
            </a:r>
          </a:p>
          <a:p>
            <a:endParaRPr lang="en-AU" sz="1400" dirty="0"/>
          </a:p>
          <a:p>
            <a:r>
              <a:rPr lang="en-AU" sz="1400" b="1" i="0" u="none" strike="noStrike" kern="1200" dirty="0">
                <a:solidFill>
                  <a:schemeClr val="tx1"/>
                </a:solidFill>
                <a:effectLst/>
                <a:latin typeface="Century Gothic" panose="020B0502020202020204" pitchFamily="34" charset="0"/>
                <a:ea typeface="+mn-ea"/>
                <a:cs typeface="+mn-cs"/>
              </a:rPr>
              <a:t>Perhaps the clients thought preparing the two transfers is a simple and cheap job?</a:t>
            </a:r>
          </a:p>
          <a:p>
            <a:endParaRPr lang="en-AU" sz="1400" b="1" i="0" u="none" strike="noStrike" kern="1200" dirty="0">
              <a:solidFill>
                <a:schemeClr val="tx1"/>
              </a:solidFill>
              <a:effectLst/>
              <a:latin typeface="Century Gothic" panose="020B0502020202020204" pitchFamily="34" charset="0"/>
              <a:ea typeface="+mn-ea"/>
              <a:cs typeface="+mn-cs"/>
            </a:endParaRPr>
          </a:p>
          <a:p>
            <a:r>
              <a:rPr lang="en-AU" sz="1400" b="0" i="0" u="none" strike="noStrike" kern="1200" dirty="0">
                <a:solidFill>
                  <a:schemeClr val="tx1"/>
                </a:solidFill>
                <a:effectLst/>
                <a:latin typeface="Century Gothic" panose="020B0502020202020204" pitchFamily="34" charset="0"/>
                <a:ea typeface="+mn-ea"/>
                <a:cs typeface="+mn-cs"/>
              </a:rPr>
              <a:t>Experienced practitioners know these sorts of transfers are anything but simple and should be treated no differently to an arm’s length conveyance.</a:t>
            </a:r>
          </a:p>
          <a:p>
            <a:endParaRPr lang="en-AU" sz="1400" b="0" i="0" u="none" strike="noStrike" kern="1200" dirty="0">
              <a:solidFill>
                <a:schemeClr val="tx1"/>
              </a:solidFill>
              <a:effectLst/>
              <a:latin typeface="Century Gothic" panose="020B0502020202020204" pitchFamily="34" charset="0"/>
              <a:ea typeface="+mn-ea"/>
              <a:cs typeface="+mn-cs"/>
            </a:endParaRPr>
          </a:p>
          <a:p>
            <a:r>
              <a:rPr lang="en-AU" sz="1400" b="0" i="0" u="none" strike="noStrike" kern="1200" dirty="0">
                <a:solidFill>
                  <a:schemeClr val="tx1"/>
                </a:solidFill>
                <a:effectLst/>
                <a:latin typeface="Century Gothic" panose="020B0502020202020204" pitchFamily="34" charset="0"/>
                <a:ea typeface="+mn-ea"/>
                <a:cs typeface="+mn-cs"/>
              </a:rPr>
              <a:t>One way to re-enforce how complicated such transfers can be is to give the client a list of issues which need to be addressed. Items to consider including on the list are the need to determine the duty payable and capital gains tax, giving notice to various authorities and where relevant dealing with any mortgagee on title. </a:t>
            </a:r>
          </a:p>
          <a:p>
            <a:endParaRPr lang="en-AU" sz="1400" b="0" i="0" u="none" strike="noStrike" kern="1200" dirty="0">
              <a:solidFill>
                <a:schemeClr val="tx1"/>
              </a:solidFill>
              <a:effectLst/>
              <a:latin typeface="Century Gothic" panose="020B0502020202020204" pitchFamily="34" charset="0"/>
              <a:ea typeface="+mn-ea"/>
              <a:cs typeface="+mn-cs"/>
            </a:endParaRPr>
          </a:p>
          <a:p>
            <a:r>
              <a:rPr lang="en-AU" sz="1400" b="0" i="0" u="none" strike="noStrike" kern="1200" dirty="0">
                <a:solidFill>
                  <a:schemeClr val="tx1"/>
                </a:solidFill>
                <a:effectLst/>
                <a:latin typeface="Century Gothic" panose="020B0502020202020204" pitchFamily="34" charset="0"/>
                <a:ea typeface="+mn-ea"/>
                <a:cs typeface="+mn-cs"/>
              </a:rPr>
              <a:t>Doing this will also improve communication with clients as well as comply with rule 7 of the Legal Profession Uniform Law Australian Solicitors’ Conduct Rules 2015 which requires practitioners provide clear and timely advice to assist clients to make informed choices.</a:t>
            </a:r>
          </a:p>
          <a:p>
            <a:endParaRPr lang="en-AU" dirty="0"/>
          </a:p>
          <a:p>
            <a:r>
              <a:rPr lang="en-AU" dirty="0"/>
              <a:t>I invite you to comment on what you would do differently in this scenario.</a:t>
            </a:r>
          </a:p>
        </p:txBody>
      </p:sp>
      <p:sp>
        <p:nvSpPr>
          <p:cNvPr id="4" name="Slide Number Placeholder 3"/>
          <p:cNvSpPr>
            <a:spLocks noGrp="1"/>
          </p:cNvSpPr>
          <p:nvPr>
            <p:ph type="sldNum" sz="quarter" idx="5"/>
          </p:nvPr>
        </p:nvSpPr>
        <p:spPr/>
        <p:txBody>
          <a:bodyPr/>
          <a:lstStyle/>
          <a:p>
            <a:fld id="{7EB9FC34-24C0-5643-BC97-BB7F4DEE8E63}" type="slidenum">
              <a:rPr lang="en-AU" smtClean="0"/>
              <a:pPr/>
              <a:t>8</a:t>
            </a:fld>
            <a:endParaRPr lang="en-AU" dirty="0"/>
          </a:p>
        </p:txBody>
      </p:sp>
    </p:spTree>
    <p:extLst>
      <p:ext uri="{BB962C8B-B14F-4D97-AF65-F5344CB8AC3E}">
        <p14:creationId xmlns:p14="http://schemas.microsoft.com/office/powerpoint/2010/main" val="3636522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Lets now have a look at our second CGT exercise.</a:t>
            </a:r>
          </a:p>
          <a:p>
            <a:endParaRPr lang="en-AU" sz="1400" dirty="0"/>
          </a:p>
          <a:p>
            <a:r>
              <a:rPr lang="en-AU" sz="1400" dirty="0"/>
              <a:t>Please refer to </a:t>
            </a:r>
            <a:r>
              <a:rPr lang="en-AU" sz="1400" b="1" dirty="0"/>
              <a:t>page 7</a:t>
            </a:r>
            <a:r>
              <a:rPr lang="en-AU" sz="1400" dirty="0"/>
              <a:t> of the handout.</a:t>
            </a:r>
          </a:p>
          <a:p>
            <a:endParaRPr lang="en-AU" sz="1400" dirty="0"/>
          </a:p>
          <a:p>
            <a:r>
              <a:rPr lang="en-US" sz="1400" kern="1200" dirty="0">
                <a:solidFill>
                  <a:schemeClr val="tx1"/>
                </a:solidFill>
                <a:effectLst/>
                <a:latin typeface="Century Gothic" panose="020B0502020202020204" pitchFamily="34" charset="0"/>
                <a:ea typeface="+mn-ea"/>
                <a:cs typeface="+mn-cs"/>
              </a:rPr>
              <a:t>Imagine you act for a husband and wife in the sale of 25 Doncaster Road, Balwyn North. The sale is subject to a lease of a granny flat at the rear of the property currently leased to a University student for $100 a week. The lease expires in 6 months.</a:t>
            </a:r>
            <a:endParaRPr lang="en-AU" sz="1400" kern="1200" dirty="0">
              <a:solidFill>
                <a:schemeClr val="tx1"/>
              </a:solidFill>
              <a:effectLst/>
              <a:latin typeface="Century Gothic" panose="020B0502020202020204" pitchFamily="34" charset="0"/>
              <a:ea typeface="+mn-ea"/>
              <a:cs typeface="+mn-cs"/>
            </a:endParaRPr>
          </a:p>
          <a:p>
            <a:r>
              <a:rPr lang="en-US" sz="1400" kern="1200" dirty="0">
                <a:solidFill>
                  <a:schemeClr val="tx1"/>
                </a:solidFill>
                <a:effectLst/>
                <a:latin typeface="Century Gothic" panose="020B0502020202020204" pitchFamily="34" charset="0"/>
                <a:ea typeface="+mn-ea"/>
                <a:cs typeface="+mn-cs"/>
              </a:rPr>
              <a:t>The husband is a foreign resident. The wife is an Australian citizen and resident tax payer. The clients tell you that for a few years they have run a business from home providing IT services to medical practitioners. </a:t>
            </a:r>
            <a:endParaRPr lang="en-AU" sz="1400" kern="1200" dirty="0">
              <a:solidFill>
                <a:schemeClr val="tx1"/>
              </a:solidFill>
              <a:effectLst/>
              <a:latin typeface="Century Gothic" panose="020B0502020202020204" pitchFamily="34" charset="0"/>
              <a:ea typeface="+mn-ea"/>
              <a:cs typeface="+mn-cs"/>
            </a:endParaRPr>
          </a:p>
          <a:p>
            <a:r>
              <a:rPr lang="en-US" sz="1400" kern="1200" dirty="0">
                <a:solidFill>
                  <a:schemeClr val="tx1"/>
                </a:solidFill>
                <a:effectLst/>
                <a:latin typeface="Century Gothic" panose="020B0502020202020204" pitchFamily="34" charset="0"/>
                <a:ea typeface="+mn-ea"/>
                <a:cs typeface="+mn-cs"/>
              </a:rPr>
              <a:t>They tell you they are expecting about $1,200,000 for the property.</a:t>
            </a:r>
            <a:endParaRPr lang="en-AU" sz="1400" kern="1200" dirty="0">
              <a:solidFill>
                <a:schemeClr val="tx1"/>
              </a:solidFill>
              <a:effectLst/>
              <a:latin typeface="Century Gothic" panose="020B0502020202020204" pitchFamily="34" charset="0"/>
              <a:ea typeface="+mn-ea"/>
              <a:cs typeface="+mn-cs"/>
            </a:endParaRPr>
          </a:p>
          <a:p>
            <a:r>
              <a:rPr lang="en-US" sz="1400" kern="1200" dirty="0">
                <a:solidFill>
                  <a:schemeClr val="tx1"/>
                </a:solidFill>
                <a:effectLst/>
                <a:latin typeface="Century Gothic" panose="020B0502020202020204" pitchFamily="34" charset="0"/>
                <a:ea typeface="+mn-ea"/>
                <a:cs typeface="+mn-cs"/>
              </a:rPr>
              <a:t>You are about to send the draft contract and section 32 statement to them for approval.</a:t>
            </a:r>
            <a:endParaRPr lang="en-AU" sz="1400" kern="1200" dirty="0">
              <a:solidFill>
                <a:schemeClr val="tx1"/>
              </a:solidFill>
              <a:effectLst/>
              <a:latin typeface="Century Gothic" panose="020B0502020202020204" pitchFamily="34" charset="0"/>
              <a:ea typeface="+mn-ea"/>
              <a:cs typeface="+mn-cs"/>
            </a:endParaRPr>
          </a:p>
          <a:p>
            <a:r>
              <a:rPr lang="en-US" sz="1400" b="1" kern="1200" dirty="0">
                <a:solidFill>
                  <a:schemeClr val="tx1"/>
                </a:solidFill>
                <a:effectLst/>
                <a:latin typeface="Century Gothic" panose="020B0502020202020204" pitchFamily="34" charset="0"/>
                <a:ea typeface="+mn-ea"/>
                <a:cs typeface="+mn-cs"/>
              </a:rPr>
              <a:t>Action</a:t>
            </a:r>
            <a:endParaRPr lang="en-AU" sz="1400" b="1" kern="1200" dirty="0">
              <a:solidFill>
                <a:schemeClr val="tx1"/>
              </a:solidFill>
              <a:effectLst/>
              <a:latin typeface="Century Gothic" panose="020B0502020202020204" pitchFamily="34" charset="0"/>
              <a:ea typeface="+mn-ea"/>
              <a:cs typeface="+mn-cs"/>
            </a:endParaRPr>
          </a:p>
          <a:p>
            <a:r>
              <a:rPr lang="en-US" sz="1400" kern="1200" dirty="0">
                <a:solidFill>
                  <a:schemeClr val="tx1"/>
                </a:solidFill>
                <a:effectLst/>
                <a:latin typeface="Century Gothic" panose="020B0502020202020204" pitchFamily="34" charset="0"/>
                <a:ea typeface="+mn-ea"/>
                <a:cs typeface="+mn-cs"/>
              </a:rPr>
              <a:t>List three issues you would refer to in your letter enclosing the documents about CGT.</a:t>
            </a:r>
          </a:p>
          <a:p>
            <a:endParaRPr lang="en-US" sz="1400" kern="1200" dirty="0">
              <a:solidFill>
                <a:schemeClr val="tx1"/>
              </a:solidFill>
              <a:effectLst/>
              <a:latin typeface="Century Gothic" panose="020B0502020202020204" pitchFamily="34" charset="0"/>
              <a:ea typeface="+mn-ea"/>
              <a:cs typeface="+mn-cs"/>
            </a:endParaRPr>
          </a:p>
          <a:p>
            <a:r>
              <a:rPr lang="en-US" sz="1400" kern="1200" dirty="0">
                <a:solidFill>
                  <a:schemeClr val="tx1"/>
                </a:solidFill>
                <a:effectLst/>
                <a:latin typeface="Century Gothic" panose="020B0502020202020204" pitchFamily="34" charset="0"/>
                <a:ea typeface="+mn-ea"/>
                <a:cs typeface="+mn-cs"/>
              </a:rPr>
              <a:t>1.	Principal place / main residence exemption – part leased part use as an office.  This means the property only qualifies for a </a:t>
            </a:r>
            <a:r>
              <a:rPr lang="en-AU" sz="1400" b="0" i="0" kern="1200" dirty="0">
                <a:solidFill>
                  <a:schemeClr val="tx1"/>
                </a:solidFill>
                <a:effectLst/>
                <a:latin typeface="Century Gothic" panose="020B0502020202020204" pitchFamily="34" charset="0"/>
                <a:ea typeface="+mn-ea"/>
                <a:cs typeface="+mn-cs"/>
              </a:rPr>
              <a:t>partial exemption – main residence. </a:t>
            </a:r>
          </a:p>
          <a:p>
            <a:endParaRPr lang="en-AU" sz="1400" b="0" i="0" kern="1200" dirty="0">
              <a:solidFill>
                <a:schemeClr val="tx1"/>
              </a:solidFill>
              <a:effectLst/>
              <a:latin typeface="Century Gothic" panose="020B0502020202020204" pitchFamily="34" charset="0"/>
              <a:ea typeface="+mn-ea"/>
              <a:cs typeface="+mn-cs"/>
            </a:endParaRPr>
          </a:p>
          <a:p>
            <a:r>
              <a:rPr lang="en-AU" sz="1400" b="0" i="0" kern="1200" dirty="0">
                <a:solidFill>
                  <a:schemeClr val="tx1"/>
                </a:solidFill>
                <a:effectLst/>
                <a:latin typeface="Century Gothic" panose="020B0502020202020204" pitchFamily="34" charset="0"/>
                <a:ea typeface="+mn-ea"/>
                <a:cs typeface="+mn-cs"/>
              </a:rPr>
              <a:t>Renting out part of the home means they are not be entitled to the full main residence exemption from capital gains tax (CGT).</a:t>
            </a:r>
          </a:p>
          <a:p>
            <a:pPr marL="0" indent="0">
              <a:buFont typeface="+mj-lt"/>
              <a:buNone/>
            </a:pPr>
            <a:endParaRPr lang="en-AU" sz="1400" b="0" i="0" kern="1200" dirty="0">
              <a:solidFill>
                <a:schemeClr val="tx1"/>
              </a:solidFill>
              <a:effectLst/>
              <a:latin typeface="Century Gothic" panose="020B0502020202020204" pitchFamily="34" charset="0"/>
              <a:ea typeface="+mn-ea"/>
              <a:cs typeface="+mn-cs"/>
            </a:endParaRPr>
          </a:p>
          <a:p>
            <a:pPr marL="228600" indent="-228600">
              <a:buFont typeface="+mj-lt"/>
              <a:buAutoNum type="arabicPeriod" startAt="2"/>
            </a:pPr>
            <a:r>
              <a:rPr lang="en-US" sz="1400" kern="1200" dirty="0">
                <a:solidFill>
                  <a:schemeClr val="tx1"/>
                </a:solidFill>
                <a:effectLst/>
                <a:latin typeface="Century Gothic" panose="020B0502020202020204" pitchFamily="34" charset="0"/>
                <a:ea typeface="+mn-ea"/>
                <a:cs typeface="+mn-cs"/>
              </a:rPr>
              <a:t>CGT withholding</a:t>
            </a:r>
          </a:p>
          <a:p>
            <a:pPr marL="228600" indent="-228600">
              <a:buFont typeface="+mj-lt"/>
              <a:buAutoNum type="arabicPeriod" startAt="2"/>
            </a:pPr>
            <a:endParaRPr lang="en-US" sz="1400" kern="1200" dirty="0">
              <a:solidFill>
                <a:schemeClr val="tx1"/>
              </a:solidFill>
              <a:effectLst/>
              <a:latin typeface="Century Gothic" panose="020B0502020202020204" pitchFamily="34" charset="0"/>
              <a:ea typeface="+mn-ea"/>
              <a:cs typeface="+mn-cs"/>
            </a:endParaRPr>
          </a:p>
          <a:p>
            <a:pPr marL="0" indent="0">
              <a:buFont typeface="+mj-lt"/>
              <a:buNone/>
            </a:pPr>
            <a:r>
              <a:rPr lang="en-US" sz="1400" kern="1200" dirty="0">
                <a:solidFill>
                  <a:schemeClr val="tx1"/>
                </a:solidFill>
                <a:effectLst/>
                <a:latin typeface="Century Gothic" panose="020B0502020202020204" pitchFamily="34" charset="0"/>
                <a:ea typeface="+mn-ea"/>
                <a:cs typeface="+mn-cs"/>
              </a:rPr>
              <a:t>CGT withholding applies unless a clearance certificate is provided. Ask the client whether they want a clearance certificate.</a:t>
            </a:r>
          </a:p>
          <a:p>
            <a:pPr marL="0" indent="0">
              <a:buFont typeface="+mj-lt"/>
              <a:buNone/>
            </a:pPr>
            <a:endParaRPr lang="en-US" sz="1400" kern="1200" dirty="0">
              <a:solidFill>
                <a:schemeClr val="tx1"/>
              </a:solidFill>
              <a:effectLst/>
              <a:latin typeface="Century Gothic" panose="020B0502020202020204" pitchFamily="34" charset="0"/>
              <a:ea typeface="+mn-ea"/>
              <a:cs typeface="+mn-cs"/>
            </a:endParaRPr>
          </a:p>
          <a:p>
            <a:pPr marL="228600" indent="-228600">
              <a:buFont typeface="+mj-lt"/>
              <a:buAutoNum type="arabicPeriod" startAt="3"/>
            </a:pPr>
            <a:r>
              <a:rPr lang="en-US" sz="1400" kern="1200" dirty="0">
                <a:solidFill>
                  <a:schemeClr val="tx1"/>
                </a:solidFill>
                <a:effectLst/>
                <a:latin typeface="Century Gothic" panose="020B0502020202020204" pitchFamily="34" charset="0"/>
                <a:ea typeface="+mn-ea"/>
                <a:cs typeface="+mn-cs"/>
              </a:rPr>
              <a:t>Estimate of CGT payable</a:t>
            </a:r>
          </a:p>
          <a:p>
            <a:pPr marL="228600" indent="-228600">
              <a:buFont typeface="+mj-lt"/>
              <a:buAutoNum type="arabicPeriod" startAt="3"/>
            </a:pPr>
            <a:endParaRPr lang="en-US" sz="1400" kern="1200" dirty="0">
              <a:solidFill>
                <a:schemeClr val="tx1"/>
              </a:solidFill>
              <a:effectLst/>
              <a:latin typeface="Century Gothic" panose="020B0502020202020204" pitchFamily="34" charset="0"/>
              <a:ea typeface="+mn-ea"/>
              <a:cs typeface="+mn-cs"/>
            </a:endParaRPr>
          </a:p>
          <a:p>
            <a:pPr marL="0" indent="0">
              <a:buFont typeface="+mj-lt"/>
              <a:buNone/>
            </a:pPr>
            <a:r>
              <a:rPr lang="en-US" sz="1400" kern="1200" dirty="0">
                <a:solidFill>
                  <a:schemeClr val="tx1"/>
                </a:solidFill>
                <a:effectLst/>
                <a:latin typeface="Century Gothic" panose="020B0502020202020204" pitchFamily="34" charset="0"/>
                <a:ea typeface="+mn-ea"/>
                <a:cs typeface="+mn-cs"/>
              </a:rPr>
              <a:t>Last time I wanted to sell something, I had about four discussions with my accountant to work out the CGT payable. The accountant wanted all sorts of information to calculate the cost base. The accountant also worked out the losses which could be used to off set the capital gain. Sometimes losses cannot be carried forward so it might make a difference if the client sells before or after June 30.</a:t>
            </a:r>
          </a:p>
          <a:p>
            <a:pPr marL="0" indent="0">
              <a:buFont typeface="+mj-lt"/>
              <a:buNone/>
            </a:pPr>
            <a:endParaRPr lang="en-US" sz="1400" kern="1200" dirty="0">
              <a:solidFill>
                <a:schemeClr val="tx1"/>
              </a:solidFill>
              <a:effectLst/>
              <a:latin typeface="Century Gothic" panose="020B0502020202020204" pitchFamily="34" charset="0"/>
              <a:ea typeface="+mn-ea"/>
              <a:cs typeface="+mn-cs"/>
            </a:endParaRPr>
          </a:p>
          <a:p>
            <a:pPr marL="0" indent="0">
              <a:buFont typeface="+mj-lt"/>
              <a:buNone/>
            </a:pPr>
            <a:endParaRPr lang="en-US" sz="1400" kern="1200" dirty="0">
              <a:solidFill>
                <a:schemeClr val="tx1"/>
              </a:solidFill>
              <a:effectLst/>
              <a:latin typeface="Century Gothic" panose="020B0502020202020204" pitchFamily="34" charset="0"/>
              <a:ea typeface="+mn-ea"/>
              <a:cs typeface="+mn-cs"/>
            </a:endParaRPr>
          </a:p>
          <a:p>
            <a:endParaRPr lang="en-US" sz="1400" kern="1200" dirty="0">
              <a:solidFill>
                <a:schemeClr val="tx1"/>
              </a:solidFill>
              <a:effectLst/>
              <a:latin typeface="Century Gothic" panose="020B0502020202020204" pitchFamily="34" charset="0"/>
              <a:ea typeface="+mn-ea"/>
              <a:cs typeface="+mn-cs"/>
            </a:endParaRPr>
          </a:p>
          <a:p>
            <a:endParaRPr lang="en-AU" sz="1400" kern="1200" dirty="0">
              <a:solidFill>
                <a:schemeClr val="tx1"/>
              </a:solidFill>
              <a:effectLst/>
              <a:latin typeface="Century Gothic" panose="020B0502020202020204" pitchFamily="34" charset="0"/>
              <a:ea typeface="+mn-ea"/>
              <a:cs typeface="+mn-cs"/>
            </a:endParaRPr>
          </a:p>
          <a:p>
            <a:endParaRPr lang="en-AU" sz="1400" dirty="0"/>
          </a:p>
          <a:p>
            <a:endParaRPr lang="en-AU" sz="1400" dirty="0"/>
          </a:p>
          <a:p>
            <a:endParaRPr lang="en-AU" dirty="0"/>
          </a:p>
        </p:txBody>
      </p:sp>
      <p:sp>
        <p:nvSpPr>
          <p:cNvPr id="4" name="Slide Number Placeholder 3"/>
          <p:cNvSpPr>
            <a:spLocks noGrp="1"/>
          </p:cNvSpPr>
          <p:nvPr>
            <p:ph type="sldNum" sz="quarter" idx="5"/>
          </p:nvPr>
        </p:nvSpPr>
        <p:spPr/>
        <p:txBody>
          <a:bodyPr/>
          <a:lstStyle/>
          <a:p>
            <a:fld id="{7EB9FC34-24C0-5643-BC97-BB7F4DEE8E63}" type="slidenum">
              <a:rPr lang="en-AU" smtClean="0"/>
              <a:pPr/>
              <a:t>9</a:t>
            </a:fld>
            <a:endParaRPr lang="en-AU" dirty="0"/>
          </a:p>
        </p:txBody>
      </p:sp>
    </p:spTree>
    <p:extLst>
      <p:ext uri="{BB962C8B-B14F-4D97-AF65-F5344CB8AC3E}">
        <p14:creationId xmlns:p14="http://schemas.microsoft.com/office/powerpoint/2010/main" val="2325153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3" name="Title 1"/>
          <p:cNvSpPr txBox="1">
            <a:spLocks/>
          </p:cNvSpPr>
          <p:nvPr userDrawn="1"/>
        </p:nvSpPr>
        <p:spPr>
          <a:xfrm>
            <a:off x="3690633" y="3180081"/>
            <a:ext cx="8083695" cy="918633"/>
          </a:xfrm>
          <a:prstGeom prst="rect">
            <a:avLst/>
          </a:prstGeom>
        </p:spPr>
        <p:txBody>
          <a:bodyPr vert="horz" lIns="180000" tIns="46800" rIns="91440" bIns="45720" rtlCol="0" anchor="ctr">
            <a:noAutofit/>
          </a:bodyPr>
          <a:lstStyle>
            <a:lvl1pPr algn="l" defTabSz="457200" rtl="0" eaLnBrk="1" latinLnBrk="0" hangingPunct="1">
              <a:spcBef>
                <a:spcPct val="0"/>
              </a:spcBef>
              <a:buNone/>
              <a:defRPr sz="2200" b="0" i="0" kern="1200" cap="all">
                <a:solidFill>
                  <a:schemeClr val="bg1"/>
                </a:solidFill>
                <a:latin typeface="Century Gothic" panose="020B0502020202020204" pitchFamily="34" charset="0"/>
                <a:ea typeface="+mj-ea"/>
                <a:cs typeface="Gotham Medium"/>
              </a:defRPr>
            </a:lvl1pPr>
          </a:lstStyle>
          <a:p>
            <a:endParaRPr lang="en-US" sz="1800" cap="none" baseline="0" dirty="0">
              <a:latin typeface="Century Gothic" panose="020B0502020202020204" pitchFamily="34"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78"/>
            <a:ext cx="12192000" cy="6878755"/>
          </a:xfrm>
          <a:prstGeom prst="rect">
            <a:avLst/>
          </a:prstGeom>
        </p:spPr>
      </p:pic>
      <p:sp>
        <p:nvSpPr>
          <p:cNvPr id="25" name="Title 1"/>
          <p:cNvSpPr>
            <a:spLocks noGrp="1"/>
          </p:cNvSpPr>
          <p:nvPr>
            <p:ph type="ctrTitle" hasCustomPrompt="1"/>
          </p:nvPr>
        </p:nvSpPr>
        <p:spPr>
          <a:xfrm>
            <a:off x="3690633" y="2225888"/>
            <a:ext cx="8083695" cy="918633"/>
          </a:xfrm>
        </p:spPr>
        <p:txBody>
          <a:bodyPr lIns="180000"/>
          <a:lstStyle>
            <a:lvl1pPr algn="l">
              <a:defRPr sz="2200" baseline="0">
                <a:solidFill>
                  <a:schemeClr val="bg1"/>
                </a:solidFill>
              </a:defRPr>
            </a:lvl1pPr>
          </a:lstStyle>
          <a:p>
            <a:r>
              <a:rPr lang="en-AU" dirty="0"/>
              <a:t>Click to edit master title style</a:t>
            </a:r>
            <a:endParaRPr lang="en-US" dirty="0"/>
          </a:p>
        </p:txBody>
      </p:sp>
      <p:sp>
        <p:nvSpPr>
          <p:cNvPr id="26" name="Text Placeholder 3"/>
          <p:cNvSpPr>
            <a:spLocks noGrp="1"/>
          </p:cNvSpPr>
          <p:nvPr>
            <p:ph type="body" sz="quarter" idx="10" hasCustomPrompt="1"/>
          </p:nvPr>
        </p:nvSpPr>
        <p:spPr>
          <a:xfrm>
            <a:off x="3691467" y="3429000"/>
            <a:ext cx="8083551" cy="965200"/>
          </a:xfrm>
        </p:spPr>
        <p:txBody>
          <a:bodyPr/>
          <a:lstStyle>
            <a:lvl1pPr marL="0" indent="0">
              <a:buNone/>
              <a:defRPr>
                <a:solidFill>
                  <a:schemeClr val="bg1"/>
                </a:solidFill>
              </a:defRPr>
            </a:lvl1pPr>
          </a:lstStyle>
          <a:p>
            <a:pPr lvl="0"/>
            <a:r>
              <a:rPr lang="en-US" dirty="0"/>
              <a:t>Click to edit master text styles</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1" y="236100"/>
            <a:ext cx="2977286" cy="865632"/>
          </a:xfrm>
          <a:prstGeom prst="rect">
            <a:avLst/>
          </a:prstGeom>
        </p:spPr>
      </p:pic>
    </p:spTree>
    <p:extLst>
      <p:ext uri="{BB962C8B-B14F-4D97-AF65-F5344CB8AC3E}">
        <p14:creationId xmlns:p14="http://schemas.microsoft.com/office/powerpoint/2010/main" val="54900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745072" y="154800"/>
            <a:ext cx="10804533" cy="753572"/>
          </a:xfrm>
          <a:prstGeom prst="rect">
            <a:avLst/>
          </a:prstGeom>
        </p:spPr>
        <p:txBody>
          <a:bodyPr vert="horz" lIns="144000" tIns="46800" rIns="91440" bIns="45720" rtlCol="0" anchor="ctr">
            <a:noAutofit/>
          </a:bodyPr>
          <a:lstStyle>
            <a:lvl1pPr>
              <a:defRPr/>
            </a:lvl1pPr>
          </a:lstStyle>
          <a:p>
            <a:r>
              <a:rPr lang="en-AU" dirty="0"/>
              <a:t>Click to edit master title style</a:t>
            </a:r>
            <a:endParaRPr lang="en-US" dirty="0"/>
          </a:p>
        </p:txBody>
      </p:sp>
      <p:sp>
        <p:nvSpPr>
          <p:cNvPr id="9" name="Text Placeholder 8"/>
          <p:cNvSpPr>
            <a:spLocks noGrp="1"/>
          </p:cNvSpPr>
          <p:nvPr>
            <p:ph type="body" sz="quarter" idx="12"/>
          </p:nvPr>
        </p:nvSpPr>
        <p:spPr>
          <a:xfrm>
            <a:off x="742951" y="1097280"/>
            <a:ext cx="10806655" cy="4663440"/>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0" y="0"/>
            <a:ext cx="12192000" cy="6858000"/>
            <a:chOff x="0" y="0"/>
            <a:chExt cx="9144000" cy="6858000"/>
          </a:xfrm>
        </p:grpSpPr>
        <p:cxnSp>
          <p:nvCxnSpPr>
            <p:cNvPr id="14" name="Straight Connector 13"/>
            <p:cNvCxnSpPr/>
            <p:nvPr userDrawn="1"/>
          </p:nvCxnSpPr>
          <p:spPr>
            <a:xfrm>
              <a:off x="477520" y="0"/>
              <a:ext cx="10160" cy="685800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0" y="5943600"/>
              <a:ext cx="9144000" cy="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3895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745072" y="154800"/>
            <a:ext cx="10804533" cy="753572"/>
          </a:xfrm>
          <a:prstGeom prst="rect">
            <a:avLst/>
          </a:prstGeom>
        </p:spPr>
        <p:txBody>
          <a:bodyPr vert="horz" lIns="144000" tIns="46800" rIns="91440" bIns="45720" rtlCol="0" anchor="ctr">
            <a:noAutofit/>
          </a:bodyPr>
          <a:lstStyle>
            <a:lvl1pPr>
              <a:defRPr/>
            </a:lvl1pPr>
          </a:lstStyle>
          <a:p>
            <a:r>
              <a:rPr lang="en-AU" dirty="0"/>
              <a:t>Click to edit master title style</a:t>
            </a:r>
            <a:endParaRPr lang="en-US" dirty="0"/>
          </a:p>
        </p:txBody>
      </p:sp>
      <p:sp>
        <p:nvSpPr>
          <p:cNvPr id="9" name="Text Placeholder 8"/>
          <p:cNvSpPr>
            <a:spLocks noGrp="1"/>
          </p:cNvSpPr>
          <p:nvPr>
            <p:ph type="body" sz="quarter" idx="12"/>
          </p:nvPr>
        </p:nvSpPr>
        <p:spPr>
          <a:xfrm>
            <a:off x="742951" y="1097280"/>
            <a:ext cx="10806655" cy="4663440"/>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0" y="0"/>
            <a:ext cx="12192000" cy="6858000"/>
            <a:chOff x="0" y="0"/>
            <a:chExt cx="9144000" cy="6858000"/>
          </a:xfrm>
        </p:grpSpPr>
        <p:cxnSp>
          <p:nvCxnSpPr>
            <p:cNvPr id="14" name="Straight Connector 13"/>
            <p:cNvCxnSpPr/>
            <p:nvPr userDrawn="1"/>
          </p:nvCxnSpPr>
          <p:spPr>
            <a:xfrm>
              <a:off x="477520" y="0"/>
              <a:ext cx="10160" cy="685800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0" y="5943600"/>
              <a:ext cx="9144000" cy="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5730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Lesson">
    <p:spTree>
      <p:nvGrpSpPr>
        <p:cNvPr id="1" name=""/>
        <p:cNvGrpSpPr/>
        <p:nvPr/>
      </p:nvGrpSpPr>
      <p:grpSpPr>
        <a:xfrm>
          <a:off x="0" y="0"/>
          <a:ext cx="0" cy="0"/>
          <a:chOff x="0" y="0"/>
          <a:chExt cx="0" cy="0"/>
        </a:xfrm>
      </p:grpSpPr>
      <p:sp>
        <p:nvSpPr>
          <p:cNvPr id="8" name="Content Placeholder 2"/>
          <p:cNvSpPr>
            <a:spLocks noGrp="1"/>
          </p:cNvSpPr>
          <p:nvPr>
            <p:ph idx="13" hasCustomPrompt="1"/>
          </p:nvPr>
        </p:nvSpPr>
        <p:spPr>
          <a:xfrm>
            <a:off x="8515534" y="1087120"/>
            <a:ext cx="3055577" cy="4683760"/>
          </a:xfrm>
        </p:spPr>
        <p:style>
          <a:lnRef idx="1">
            <a:schemeClr val="accent1"/>
          </a:lnRef>
          <a:fillRef idx="2">
            <a:schemeClr val="accent1"/>
          </a:fillRef>
          <a:effectRef idx="1">
            <a:schemeClr val="accent1"/>
          </a:effectRef>
          <a:fontRef idx="none"/>
        </p:style>
        <p:txBody>
          <a:bodyPr lIns="144000" tIns="144000" rIns="144000" bIns="144000">
            <a:normAutofit/>
          </a:bodyPr>
          <a:lstStyle>
            <a:lvl1pPr marL="0" indent="0">
              <a:spcBef>
                <a:spcPts val="800"/>
              </a:spcBef>
              <a:buNone/>
              <a:defRPr sz="1800"/>
            </a:lvl1pPr>
          </a:lstStyle>
          <a:p>
            <a:pPr lvl="0"/>
            <a:r>
              <a:rPr lang="en-AU" dirty="0"/>
              <a:t>Click to enter lesson text</a:t>
            </a:r>
            <a:endParaRPr lang="en-US" dirty="0"/>
          </a:p>
        </p:txBody>
      </p:sp>
      <p:sp>
        <p:nvSpPr>
          <p:cNvPr id="13" name="Text Placeholder 12"/>
          <p:cNvSpPr>
            <a:spLocks noGrp="1"/>
          </p:cNvSpPr>
          <p:nvPr>
            <p:ph type="body" sz="quarter" idx="14"/>
          </p:nvPr>
        </p:nvSpPr>
        <p:spPr>
          <a:xfrm>
            <a:off x="745067" y="1087120"/>
            <a:ext cx="7630584" cy="4683760"/>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0"/>
            <a:ext cx="12192000" cy="6858000"/>
            <a:chOff x="0" y="0"/>
            <a:chExt cx="9144000" cy="6858000"/>
          </a:xfrm>
        </p:grpSpPr>
        <p:cxnSp>
          <p:nvCxnSpPr>
            <p:cNvPr id="10" name="Straight Connector 9"/>
            <p:cNvCxnSpPr/>
            <p:nvPr userDrawn="1"/>
          </p:nvCxnSpPr>
          <p:spPr>
            <a:xfrm>
              <a:off x="477520" y="0"/>
              <a:ext cx="10160" cy="685800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0" y="5943600"/>
              <a:ext cx="9144000" cy="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15" name="Title Placeholder 1"/>
          <p:cNvSpPr>
            <a:spLocks noGrp="1"/>
          </p:cNvSpPr>
          <p:nvPr>
            <p:ph type="title" hasCustomPrompt="1"/>
          </p:nvPr>
        </p:nvSpPr>
        <p:spPr>
          <a:xfrm>
            <a:off x="745071" y="154800"/>
            <a:ext cx="10826039" cy="753572"/>
          </a:xfrm>
          <a:prstGeom prst="rect">
            <a:avLst/>
          </a:prstGeom>
        </p:spPr>
        <p:txBody>
          <a:bodyPr vert="horz" lIns="144000" tIns="46800" rIns="91440" bIns="45720" rtlCol="0" anchor="ctr">
            <a:noAutofit/>
          </a:bodyPr>
          <a:lstStyle>
            <a:lvl1pPr>
              <a:defRPr/>
            </a:lvl1pPr>
          </a:lstStyle>
          <a:p>
            <a:r>
              <a:rPr lang="en-AU" dirty="0"/>
              <a:t>Click to edit master title style</a:t>
            </a:r>
            <a:endParaRPr lang="en-US" dirty="0"/>
          </a:p>
        </p:txBody>
      </p:sp>
    </p:spTree>
    <p:extLst>
      <p:ext uri="{BB962C8B-B14F-4D97-AF65-F5344CB8AC3E}">
        <p14:creationId xmlns:p14="http://schemas.microsoft.com/office/powerpoint/2010/main" val="2679667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Full page graphic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AU" dirty="0"/>
              <a:t>Click to edit master title style</a:t>
            </a:r>
            <a:endParaRPr lang="en-US" dirty="0"/>
          </a:p>
        </p:txBody>
      </p:sp>
      <p:sp>
        <p:nvSpPr>
          <p:cNvPr id="3" name="Content Placeholder 2"/>
          <p:cNvSpPr>
            <a:spLocks noGrp="1"/>
          </p:cNvSpPr>
          <p:nvPr>
            <p:ph idx="1" hasCustomPrompt="1"/>
          </p:nvPr>
        </p:nvSpPr>
        <p:spPr>
          <a:xfrm>
            <a:off x="763021" y="1114240"/>
            <a:ext cx="10889028" cy="4666800"/>
          </a:xfrm>
        </p:spPr>
        <p:txBody>
          <a:bodyPr>
            <a:normAutofit/>
          </a:bodyPr>
          <a:lstStyle>
            <a:lvl1pPr marL="266700" indent="0">
              <a:buNone/>
              <a:defRPr sz="2400" baseline="0"/>
            </a:lvl1pPr>
          </a:lstStyle>
          <a:p>
            <a:pPr lvl="0"/>
            <a:r>
              <a:rPr lang="en-AU" dirty="0"/>
              <a:t>Place graphics/images in this place</a:t>
            </a:r>
          </a:p>
        </p:txBody>
      </p:sp>
      <p:cxnSp>
        <p:nvCxnSpPr>
          <p:cNvPr id="7" name="Straight Connector 6"/>
          <p:cNvCxnSpPr/>
          <p:nvPr userDrawn="1"/>
        </p:nvCxnSpPr>
        <p:spPr>
          <a:xfrm>
            <a:off x="636693" y="0"/>
            <a:ext cx="13547" cy="685800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userDrawn="1"/>
        </p:nvGrpSpPr>
        <p:grpSpPr>
          <a:xfrm>
            <a:off x="0" y="0"/>
            <a:ext cx="12192000" cy="6858000"/>
            <a:chOff x="0" y="0"/>
            <a:chExt cx="9144000" cy="6858000"/>
          </a:xfrm>
        </p:grpSpPr>
        <p:cxnSp>
          <p:nvCxnSpPr>
            <p:cNvPr id="11" name="Straight Connector 10"/>
            <p:cNvCxnSpPr/>
            <p:nvPr userDrawn="1"/>
          </p:nvCxnSpPr>
          <p:spPr>
            <a:xfrm>
              <a:off x="477520" y="0"/>
              <a:ext cx="10160" cy="685800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0" y="5943600"/>
              <a:ext cx="9144000" cy="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1347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181069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57D16B-828D-E34C-B4C0-05361183FF56}"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B10EC-8259-E14F-9185-92350D90AC77}" type="slidenum">
              <a:rPr lang="en-US" smtClean="0"/>
              <a:t>‹#›</a:t>
            </a:fld>
            <a:endParaRPr lang="en-US"/>
          </a:p>
        </p:txBody>
      </p:sp>
    </p:spTree>
    <p:extLst>
      <p:ext uri="{BB962C8B-B14F-4D97-AF65-F5344CB8AC3E}">
        <p14:creationId xmlns:p14="http://schemas.microsoft.com/office/powerpoint/2010/main" val="3343567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en-US" dirty="0"/>
              <a:t>Click to edit title of the presentation</a:t>
            </a:r>
          </a:p>
        </p:txBody>
      </p:sp>
      <p:sp>
        <p:nvSpPr>
          <p:cNvPr id="3" name="Text Placeholder 2"/>
          <p:cNvSpPr>
            <a:spLocks noGrp="1"/>
          </p:cNvSpPr>
          <p:nvPr>
            <p:ph type="body" idx="1" hasCustomPrompt="1"/>
          </p:nvPr>
        </p:nvSpPr>
        <p:spPr>
          <a:xfrm>
            <a:off x="831851" y="4589464"/>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Speaker's name</a:t>
            </a:r>
          </a:p>
        </p:txBody>
      </p:sp>
    </p:spTree>
    <p:extLst>
      <p:ext uri="{BB962C8B-B14F-4D97-AF65-F5344CB8AC3E}">
        <p14:creationId xmlns:p14="http://schemas.microsoft.com/office/powerpoint/2010/main" val="263147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biLevel thresh="25000"/>
            <a:extLst>
              <a:ext uri="{BEBA8EAE-BF5A-486C-A8C5-ECC9F3942E4B}">
                <a14:imgProps xmlns:a14="http://schemas.microsoft.com/office/drawing/2010/main">
                  <a14:imgLayer r:embed="rId11">
                    <a14:imgEffect>
                      <a14:brightnessContrast bright="-18000" contrast="-7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3021" y="185280"/>
            <a:ext cx="10889028" cy="753572"/>
          </a:xfrm>
          <a:prstGeom prst="rect">
            <a:avLst/>
          </a:prstGeom>
        </p:spPr>
        <p:txBody>
          <a:bodyPr vert="horz" lIns="144000" tIns="4680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64093" y="1076961"/>
            <a:ext cx="10887956" cy="4683759"/>
          </a:xfrm>
          <a:prstGeom prst="rect">
            <a:avLst/>
          </a:prstGeom>
        </p:spPr>
        <p:txBody>
          <a:bodyPr vert="horz" lIns="144000" tIns="5040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p:nvGrpSpPr>
        <p:grpSpPr>
          <a:xfrm>
            <a:off x="0" y="0"/>
            <a:ext cx="12192000" cy="6858000"/>
            <a:chOff x="0" y="0"/>
            <a:chExt cx="9144000" cy="6858000"/>
          </a:xfrm>
        </p:grpSpPr>
        <p:cxnSp>
          <p:nvCxnSpPr>
            <p:cNvPr id="9" name="Straight Connector 8"/>
            <p:cNvCxnSpPr/>
            <p:nvPr userDrawn="1"/>
          </p:nvCxnSpPr>
          <p:spPr>
            <a:xfrm>
              <a:off x="477520" y="0"/>
              <a:ext cx="10160" cy="685800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0" y="5943600"/>
              <a:ext cx="9144000" cy="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4" name="Footer Placeholder 3"/>
          <p:cNvSpPr>
            <a:spLocks noGrp="1"/>
          </p:cNvSpPr>
          <p:nvPr>
            <p:ph type="ftr" sz="quarter" idx="3"/>
          </p:nvPr>
        </p:nvSpPr>
        <p:spPr>
          <a:xfrm>
            <a:off x="764092" y="6356351"/>
            <a:ext cx="3860800" cy="365125"/>
          </a:xfrm>
          <a:prstGeom prst="rect">
            <a:avLst/>
          </a:prstGeom>
        </p:spPr>
        <p:txBody>
          <a:bodyPr vert="horz" lIns="91440" tIns="45720" rIns="91440" bIns="45720" rtlCol="0" anchor="ctr"/>
          <a:lstStyle>
            <a:lvl1pPr algn="l">
              <a:defRPr sz="800" b="1">
                <a:solidFill>
                  <a:schemeClr val="tx1">
                    <a:tint val="75000"/>
                  </a:schemeClr>
                </a:solidFill>
                <a:latin typeface="Century Gothic" panose="020B0502020202020204" pitchFamily="34" charset="0"/>
              </a:defRPr>
            </a:lvl1pPr>
          </a:lstStyle>
          <a:p>
            <a:endParaRPr lang="en-AU"/>
          </a:p>
        </p:txBody>
      </p:sp>
      <p:pic>
        <p:nvPicPr>
          <p:cNvPr id="12" name="Picture 11" descr="LPLC_masterCol_OL_632.png"/>
          <p:cNvPicPr/>
          <p:nvPr userDrawn="1"/>
        </p:nvPicPr>
        <p:blipFill>
          <a:blip r:embed="rId12"/>
          <a:stretch>
            <a:fillRect/>
          </a:stretch>
        </p:blipFill>
        <p:spPr>
          <a:xfrm>
            <a:off x="11020189" y="6076529"/>
            <a:ext cx="647395" cy="647395"/>
          </a:xfrm>
          <a:prstGeom prst="rect">
            <a:avLst/>
          </a:prstGeom>
        </p:spPr>
      </p:pic>
    </p:spTree>
    <p:extLst>
      <p:ext uri="{BB962C8B-B14F-4D97-AF65-F5344CB8AC3E}">
        <p14:creationId xmlns:p14="http://schemas.microsoft.com/office/powerpoint/2010/main" val="1661786124"/>
      </p:ext>
    </p:extLst>
  </p:cSld>
  <p:clrMap bg1="lt1" tx1="dk1" bg2="lt2" tx2="dk2" accent1="accent1" accent2="accent2" accent3="accent3" accent4="accent4" accent5="accent5" accent6="accent6" hlink="hlink" folHlink="folHlink"/>
  <p:sldLayoutIdLst>
    <p:sldLayoutId id="2147483679" r:id="rId1"/>
    <p:sldLayoutId id="2147483674" r:id="rId2"/>
    <p:sldLayoutId id="2147483675" r:id="rId3"/>
    <p:sldLayoutId id="2147483676" r:id="rId4"/>
    <p:sldLayoutId id="2147483677" r:id="rId5"/>
    <p:sldLayoutId id="2147483681" r:id="rId6"/>
    <p:sldLayoutId id="2147483682" r:id="rId7"/>
    <p:sldLayoutId id="2147483683" r:id="rId8"/>
  </p:sldLayoutIdLst>
  <p:hf sldNum="0" hdr="0" dt="0"/>
  <p:txStyles>
    <p:titleStyle>
      <a:lvl1pPr algn="l" defTabSz="457200" rtl="0" eaLnBrk="1" latinLnBrk="0" hangingPunct="1">
        <a:spcBef>
          <a:spcPct val="0"/>
        </a:spcBef>
        <a:buNone/>
        <a:defRPr sz="2200" b="0" i="0" kern="1200" cap="none" baseline="0">
          <a:solidFill>
            <a:schemeClr val="tx2"/>
          </a:solidFill>
          <a:latin typeface="Century Gothic" panose="020B0502020202020204" pitchFamily="34" charset="0"/>
          <a:ea typeface="+mj-ea"/>
          <a:cs typeface="Gotham Medium"/>
        </a:defRPr>
      </a:lvl1pPr>
    </p:titleStyle>
    <p:bodyStyle>
      <a:lvl1pPr marL="342900" indent="-342900" algn="l" defTabSz="457200" rtl="0" eaLnBrk="1" latinLnBrk="0" hangingPunct="1">
        <a:lnSpc>
          <a:spcPct val="114000"/>
        </a:lnSpc>
        <a:spcBef>
          <a:spcPts val="0"/>
        </a:spcBef>
        <a:spcAft>
          <a:spcPts val="1200"/>
        </a:spcAft>
        <a:buFont typeface="Arial"/>
        <a:buChar char="•"/>
        <a:defRPr sz="2000" b="0" i="0" kern="1200">
          <a:solidFill>
            <a:schemeClr val="tx1"/>
          </a:solidFill>
          <a:latin typeface="Century Gothic" panose="020B0502020202020204" pitchFamily="34" charset="0"/>
          <a:ea typeface="+mn-ea"/>
          <a:cs typeface="Gotham Book"/>
        </a:defRPr>
      </a:lvl1pPr>
      <a:lvl2pPr marL="742950" indent="-285750" algn="l" defTabSz="457200" rtl="0" eaLnBrk="1" latinLnBrk="0" hangingPunct="1">
        <a:lnSpc>
          <a:spcPct val="114000"/>
        </a:lnSpc>
        <a:spcBef>
          <a:spcPts val="0"/>
        </a:spcBef>
        <a:spcAft>
          <a:spcPts val="1200"/>
        </a:spcAft>
        <a:buFont typeface="Arial"/>
        <a:buChar char="–"/>
        <a:defRPr sz="1800" b="0" i="0" kern="1200">
          <a:solidFill>
            <a:schemeClr val="tx1"/>
          </a:solidFill>
          <a:latin typeface="Century Gothic" panose="020B0502020202020204" pitchFamily="34" charset="0"/>
          <a:ea typeface="+mn-ea"/>
          <a:cs typeface="Gotham Book"/>
        </a:defRPr>
      </a:lvl2pPr>
      <a:lvl3pPr marL="1143000" indent="-228600" algn="l" defTabSz="457200" rtl="0" eaLnBrk="1" latinLnBrk="0" hangingPunct="1">
        <a:lnSpc>
          <a:spcPct val="114000"/>
        </a:lnSpc>
        <a:spcBef>
          <a:spcPts val="0"/>
        </a:spcBef>
        <a:spcAft>
          <a:spcPts val="1200"/>
        </a:spcAft>
        <a:buFont typeface="Arial"/>
        <a:buChar char="•"/>
        <a:defRPr sz="1600" b="0" i="0" kern="1200">
          <a:solidFill>
            <a:schemeClr val="tx1"/>
          </a:solidFill>
          <a:latin typeface="Century Gothic" panose="020B0502020202020204" pitchFamily="34" charset="0"/>
          <a:ea typeface="+mn-ea"/>
          <a:cs typeface="Gotham Book"/>
        </a:defRPr>
      </a:lvl3pPr>
      <a:lvl4pPr marL="1600200" indent="-228600" algn="l" defTabSz="457200" rtl="0" eaLnBrk="1" latinLnBrk="0" hangingPunct="1">
        <a:lnSpc>
          <a:spcPct val="114000"/>
        </a:lnSpc>
        <a:spcBef>
          <a:spcPts val="0"/>
        </a:spcBef>
        <a:spcAft>
          <a:spcPts val="1200"/>
        </a:spcAft>
        <a:buFont typeface="Arial"/>
        <a:buChar char="–"/>
        <a:defRPr sz="1600" b="0" i="0" kern="1200">
          <a:solidFill>
            <a:schemeClr val="tx1"/>
          </a:solidFill>
          <a:latin typeface="Century Gothic" panose="020B0502020202020204" pitchFamily="34" charset="0"/>
          <a:ea typeface="+mn-ea"/>
          <a:cs typeface="Gotham Book"/>
        </a:defRPr>
      </a:lvl4pPr>
      <a:lvl5pPr marL="2057400" indent="-228600" algn="l" defTabSz="457200" rtl="0" eaLnBrk="1" latinLnBrk="0" hangingPunct="1">
        <a:lnSpc>
          <a:spcPct val="114000"/>
        </a:lnSpc>
        <a:spcBef>
          <a:spcPts val="0"/>
        </a:spcBef>
        <a:spcAft>
          <a:spcPts val="1200"/>
        </a:spcAft>
        <a:buFont typeface="Arial"/>
        <a:buChar char="»"/>
        <a:defRPr sz="1600" b="0" i="0" kern="1200">
          <a:solidFill>
            <a:schemeClr val="tx1"/>
          </a:solidFill>
          <a:latin typeface="Century Gothic" panose="020B0502020202020204" pitchFamily="34" charset="0"/>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image" Target="../media/image15.tm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image" Target="../media/image31.tmp"/></Relationships>
</file>

<file path=ppt/slides/_rels/slide2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sro.vic.gov.au/economic-entitlements"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B3A1-871E-4E4D-97A0-305F4718A6E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A698277-895F-4B86-BE53-5EF4B95EB985}"/>
              </a:ext>
            </a:extLst>
          </p:cNvPr>
          <p:cNvSpPr>
            <a:spLocks noGrp="1"/>
          </p:cNvSpPr>
          <p:nvPr>
            <p:ph type="subTitle" idx="1"/>
          </p:nvPr>
        </p:nvSpPr>
        <p:spPr/>
        <p:txBody>
          <a:bodyPr/>
          <a:lstStyle/>
          <a:p>
            <a:endParaRPr lang="en-US"/>
          </a:p>
        </p:txBody>
      </p:sp>
      <p:pic>
        <p:nvPicPr>
          <p:cNvPr id="5" name="Picture 4" descr="metro-ptt bann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75456" cy="6858000"/>
          </a:xfrm>
          <a:prstGeom prst="rect">
            <a:avLst/>
          </a:prstGeom>
        </p:spPr>
      </p:pic>
    </p:spTree>
    <p:extLst>
      <p:ext uri="{BB962C8B-B14F-4D97-AF65-F5344CB8AC3E}">
        <p14:creationId xmlns:p14="http://schemas.microsoft.com/office/powerpoint/2010/main" val="111066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B559-AEF4-4AE2-B5D6-CD33655AF8EE}"/>
              </a:ext>
            </a:extLst>
          </p:cNvPr>
          <p:cNvSpPr>
            <a:spLocks noGrp="1"/>
          </p:cNvSpPr>
          <p:nvPr>
            <p:ph type="title"/>
          </p:nvPr>
        </p:nvSpPr>
        <p:spPr/>
        <p:txBody>
          <a:bodyPr/>
          <a:lstStyle/>
          <a:p>
            <a:r>
              <a:rPr lang="en-AU" sz="2400" dirty="0"/>
              <a:t>Any questions or comments?</a:t>
            </a:r>
          </a:p>
        </p:txBody>
      </p:sp>
      <p:sp>
        <p:nvSpPr>
          <p:cNvPr id="3" name="Text Placeholder 2">
            <a:extLst>
              <a:ext uri="{FF2B5EF4-FFF2-40B4-BE49-F238E27FC236}">
                <a16:creationId xmlns:a16="http://schemas.microsoft.com/office/drawing/2014/main" id="{94DFCDF9-5BE6-4AD0-B8BC-2061ECE6DDDB}"/>
              </a:ext>
            </a:extLst>
          </p:cNvPr>
          <p:cNvSpPr>
            <a:spLocks noGrp="1"/>
          </p:cNvSpPr>
          <p:nvPr>
            <p:ph type="body" sz="quarter" idx="12"/>
          </p:nvPr>
        </p:nvSpPr>
        <p:spPr/>
        <p:txBody>
          <a:bodyPr/>
          <a:lstStyle/>
          <a:p>
            <a:endParaRPr lang="en-AU" dirty="0"/>
          </a:p>
        </p:txBody>
      </p:sp>
      <p:pic>
        <p:nvPicPr>
          <p:cNvPr id="4" name="Picture 2" descr="C:\Users\phillipn\Desktop\question 1.png">
            <a:extLst>
              <a:ext uri="{FF2B5EF4-FFF2-40B4-BE49-F238E27FC236}">
                <a16:creationId xmlns:a16="http://schemas.microsoft.com/office/drawing/2014/main" id="{C225830E-CBC3-4B7A-BE5F-B4E7D8CB951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0400" y="798570"/>
            <a:ext cx="4573979" cy="476089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5">
            <a:extLst>
              <a:ext uri="{FF2B5EF4-FFF2-40B4-BE49-F238E27FC236}">
                <a16:creationId xmlns:a16="http://schemas.microsoft.com/office/drawing/2014/main" id="{17BCF296-E105-44F0-BC6A-7850A5008582}"/>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spTree>
    <p:extLst>
      <p:ext uri="{BB962C8B-B14F-4D97-AF65-F5344CB8AC3E}">
        <p14:creationId xmlns:p14="http://schemas.microsoft.com/office/powerpoint/2010/main" val="3212605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1637-0DB9-4DE7-931A-30598E3C04D1}"/>
              </a:ext>
            </a:extLst>
          </p:cNvPr>
          <p:cNvSpPr>
            <a:spLocks noGrp="1"/>
          </p:cNvSpPr>
          <p:nvPr>
            <p:ph type="title"/>
          </p:nvPr>
        </p:nvSpPr>
        <p:spPr/>
        <p:txBody>
          <a:bodyPr/>
          <a:lstStyle/>
          <a:p>
            <a:r>
              <a:rPr lang="en-AU" dirty="0"/>
              <a:t>GST basics</a:t>
            </a:r>
          </a:p>
        </p:txBody>
      </p:sp>
      <p:sp>
        <p:nvSpPr>
          <p:cNvPr id="3" name="Text Placeholder 2">
            <a:extLst>
              <a:ext uri="{FF2B5EF4-FFF2-40B4-BE49-F238E27FC236}">
                <a16:creationId xmlns:a16="http://schemas.microsoft.com/office/drawing/2014/main" id="{32505D3C-DD13-4275-82D6-8F51536B8562}"/>
              </a:ext>
            </a:extLst>
          </p:cNvPr>
          <p:cNvSpPr>
            <a:spLocks noGrp="1"/>
          </p:cNvSpPr>
          <p:nvPr>
            <p:ph type="body" sz="quarter" idx="12"/>
          </p:nvPr>
        </p:nvSpPr>
        <p:spPr>
          <a:xfrm>
            <a:off x="742951" y="1097280"/>
            <a:ext cx="5353049" cy="4663440"/>
          </a:xfrm>
        </p:spPr>
        <p:txBody>
          <a:bodyPr/>
          <a:lstStyle/>
          <a:p>
            <a:r>
              <a:rPr lang="en-AU" b="1" dirty="0"/>
              <a:t>Main legislation: </a:t>
            </a:r>
            <a:r>
              <a:rPr lang="en-AU" i="1" dirty="0"/>
              <a:t>A New Tax System</a:t>
            </a:r>
            <a:r>
              <a:rPr lang="en-AU" b="1" dirty="0"/>
              <a:t> </a:t>
            </a:r>
            <a:r>
              <a:rPr lang="en-AU" i="1" dirty="0"/>
              <a:t>(Goods and Services Tax) Act 1999</a:t>
            </a:r>
            <a:r>
              <a:rPr lang="en-AU" dirty="0"/>
              <a:t> (Cwlth). </a:t>
            </a:r>
          </a:p>
          <a:p>
            <a:r>
              <a:rPr lang="en-AU" b="1" dirty="0"/>
              <a:t>Commencement: </a:t>
            </a:r>
            <a:r>
              <a:rPr lang="en-AU" dirty="0"/>
              <a:t>1 July 2000.</a:t>
            </a:r>
          </a:p>
          <a:p>
            <a:r>
              <a:rPr lang="en-AU" b="1" dirty="0"/>
              <a:t>Imposition: </a:t>
            </a:r>
            <a:r>
              <a:rPr lang="en-AU" dirty="0"/>
              <a:t>10 per cent value added tax payable on most goods and services. Registered businesses collect GST and those in the chain of supply are entitled to claim a credit for any GST paid. The end consumer is not entitled to claim a credit.</a:t>
            </a:r>
          </a:p>
          <a:p>
            <a:endParaRPr lang="en-AU" dirty="0"/>
          </a:p>
        </p:txBody>
      </p:sp>
      <p:sp>
        <p:nvSpPr>
          <p:cNvPr id="4" name="Footer Placeholder 5">
            <a:extLst>
              <a:ext uri="{FF2B5EF4-FFF2-40B4-BE49-F238E27FC236}">
                <a16:creationId xmlns:a16="http://schemas.microsoft.com/office/drawing/2014/main" id="{E9AD41A3-9BA7-43F8-A5F8-A5E4D0E7850D}"/>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pic>
        <p:nvPicPr>
          <p:cNvPr id="6" name="Picture 5">
            <a:extLst>
              <a:ext uri="{FF2B5EF4-FFF2-40B4-BE49-F238E27FC236}">
                <a16:creationId xmlns:a16="http://schemas.microsoft.com/office/drawing/2014/main" id="{1440E89A-1A68-4F7D-88DB-BF3F65D3974C}"/>
              </a:ext>
            </a:extLst>
          </p:cNvPr>
          <p:cNvPicPr>
            <a:picLocks noChangeAspect="1"/>
          </p:cNvPicPr>
          <p:nvPr/>
        </p:nvPicPr>
        <p:blipFill>
          <a:blip r:embed="rId3"/>
          <a:stretch>
            <a:fillRect/>
          </a:stretch>
        </p:blipFill>
        <p:spPr>
          <a:xfrm>
            <a:off x="6804965" y="1708270"/>
            <a:ext cx="4026289" cy="2875921"/>
          </a:xfrm>
          <a:prstGeom prst="rect">
            <a:avLst/>
          </a:prstGeom>
        </p:spPr>
      </p:pic>
    </p:spTree>
    <p:extLst>
      <p:ext uri="{BB962C8B-B14F-4D97-AF65-F5344CB8AC3E}">
        <p14:creationId xmlns:p14="http://schemas.microsoft.com/office/powerpoint/2010/main" val="214828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F5137-EE86-4894-B639-F45FB26CA80A}"/>
              </a:ext>
            </a:extLst>
          </p:cNvPr>
          <p:cNvSpPr>
            <a:spLocks noGrp="1"/>
          </p:cNvSpPr>
          <p:nvPr>
            <p:ph type="title"/>
          </p:nvPr>
        </p:nvSpPr>
        <p:spPr/>
        <p:txBody>
          <a:bodyPr/>
          <a:lstStyle/>
          <a:p>
            <a:r>
              <a:rPr lang="en-AU" dirty="0"/>
              <a:t>GST withholding issues identified by the ATO</a:t>
            </a:r>
          </a:p>
        </p:txBody>
      </p:sp>
      <p:sp>
        <p:nvSpPr>
          <p:cNvPr id="3" name="Text Placeholder 2">
            <a:extLst>
              <a:ext uri="{FF2B5EF4-FFF2-40B4-BE49-F238E27FC236}">
                <a16:creationId xmlns:a16="http://schemas.microsoft.com/office/drawing/2014/main" id="{8908B486-8880-4D6F-ABD4-5A51E1B5FA3C}"/>
              </a:ext>
            </a:extLst>
          </p:cNvPr>
          <p:cNvSpPr>
            <a:spLocks noGrp="1"/>
          </p:cNvSpPr>
          <p:nvPr>
            <p:ph type="body" sz="quarter" idx="12"/>
          </p:nvPr>
        </p:nvSpPr>
        <p:spPr>
          <a:xfrm>
            <a:off x="742951" y="1097280"/>
            <a:ext cx="5511545" cy="4663440"/>
          </a:xfrm>
        </p:spPr>
        <p:txBody>
          <a:bodyPr/>
          <a:lstStyle/>
          <a:p>
            <a:r>
              <a:rPr lang="en-AU" dirty="0"/>
              <a:t>Grouping problem</a:t>
            </a:r>
          </a:p>
          <a:p>
            <a:r>
              <a:rPr lang="en-AU" dirty="0"/>
              <a:t>Multiple lodgement of forms without cancelling existing notifications</a:t>
            </a:r>
          </a:p>
          <a:p>
            <a:r>
              <a:rPr lang="en-AU" dirty="0"/>
              <a:t>Purchasers not lodging the settlement date notification form</a:t>
            </a:r>
          </a:p>
          <a:p>
            <a:r>
              <a:rPr lang="en-AU" dirty="0"/>
              <a:t>Vendor not recording supply of property on their BAS</a:t>
            </a:r>
          </a:p>
        </p:txBody>
      </p:sp>
      <p:sp>
        <p:nvSpPr>
          <p:cNvPr id="4" name="Footer Placeholder 5">
            <a:extLst>
              <a:ext uri="{FF2B5EF4-FFF2-40B4-BE49-F238E27FC236}">
                <a16:creationId xmlns:a16="http://schemas.microsoft.com/office/drawing/2014/main" id="{8A66AF3B-36BD-455C-8DBE-B5C32F02CFA1}"/>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pic>
        <p:nvPicPr>
          <p:cNvPr id="6" name="Picture 5">
            <a:extLst>
              <a:ext uri="{FF2B5EF4-FFF2-40B4-BE49-F238E27FC236}">
                <a16:creationId xmlns:a16="http://schemas.microsoft.com/office/drawing/2014/main" id="{84AB3659-D1DC-4A71-91DA-47BCB87BF041}"/>
              </a:ext>
            </a:extLst>
          </p:cNvPr>
          <p:cNvPicPr>
            <a:picLocks noChangeAspect="1"/>
          </p:cNvPicPr>
          <p:nvPr/>
        </p:nvPicPr>
        <p:blipFill>
          <a:blip r:embed="rId3"/>
          <a:stretch>
            <a:fillRect/>
          </a:stretch>
        </p:blipFill>
        <p:spPr>
          <a:xfrm>
            <a:off x="6559295" y="3447373"/>
            <a:ext cx="4770853" cy="516393"/>
          </a:xfrm>
          <a:prstGeom prst="rect">
            <a:avLst/>
          </a:prstGeom>
        </p:spPr>
      </p:pic>
      <p:pic>
        <p:nvPicPr>
          <p:cNvPr id="8" name="Picture 7">
            <a:extLst>
              <a:ext uri="{FF2B5EF4-FFF2-40B4-BE49-F238E27FC236}">
                <a16:creationId xmlns:a16="http://schemas.microsoft.com/office/drawing/2014/main" id="{7FEE1F5E-A175-4955-BCFF-6A5F9CB0180E}"/>
              </a:ext>
            </a:extLst>
          </p:cNvPr>
          <p:cNvPicPr>
            <a:picLocks noChangeAspect="1"/>
          </p:cNvPicPr>
          <p:nvPr/>
        </p:nvPicPr>
        <p:blipFill>
          <a:blip r:embed="rId4"/>
          <a:stretch>
            <a:fillRect/>
          </a:stretch>
        </p:blipFill>
        <p:spPr>
          <a:xfrm>
            <a:off x="6559295" y="1167578"/>
            <a:ext cx="2686425" cy="1057423"/>
          </a:xfrm>
          <a:prstGeom prst="rect">
            <a:avLst/>
          </a:prstGeom>
        </p:spPr>
      </p:pic>
      <p:pic>
        <p:nvPicPr>
          <p:cNvPr id="10" name="Picture 9">
            <a:extLst>
              <a:ext uri="{FF2B5EF4-FFF2-40B4-BE49-F238E27FC236}">
                <a16:creationId xmlns:a16="http://schemas.microsoft.com/office/drawing/2014/main" id="{0E6D53B8-5794-4355-B7C8-2918433A2E64}"/>
              </a:ext>
            </a:extLst>
          </p:cNvPr>
          <p:cNvPicPr>
            <a:picLocks noChangeAspect="1"/>
          </p:cNvPicPr>
          <p:nvPr/>
        </p:nvPicPr>
        <p:blipFill>
          <a:blip r:embed="rId5"/>
          <a:stretch>
            <a:fillRect/>
          </a:stretch>
        </p:blipFill>
        <p:spPr>
          <a:xfrm>
            <a:off x="6559295" y="2761063"/>
            <a:ext cx="5355990" cy="507167"/>
          </a:xfrm>
          <a:prstGeom prst="rect">
            <a:avLst/>
          </a:prstGeom>
        </p:spPr>
      </p:pic>
      <p:pic>
        <p:nvPicPr>
          <p:cNvPr id="12" name="Picture 11">
            <a:extLst>
              <a:ext uri="{FF2B5EF4-FFF2-40B4-BE49-F238E27FC236}">
                <a16:creationId xmlns:a16="http://schemas.microsoft.com/office/drawing/2014/main" id="{D97E07F0-8B36-491E-808A-6A8D27D62839}"/>
              </a:ext>
            </a:extLst>
          </p:cNvPr>
          <p:cNvPicPr>
            <a:picLocks noChangeAspect="1"/>
          </p:cNvPicPr>
          <p:nvPr/>
        </p:nvPicPr>
        <p:blipFill>
          <a:blip r:embed="rId6"/>
          <a:stretch>
            <a:fillRect/>
          </a:stretch>
        </p:blipFill>
        <p:spPr>
          <a:xfrm>
            <a:off x="9237290" y="1167578"/>
            <a:ext cx="2581635" cy="1057423"/>
          </a:xfrm>
          <a:prstGeom prst="rect">
            <a:avLst/>
          </a:prstGeom>
        </p:spPr>
      </p:pic>
    </p:spTree>
    <p:extLst>
      <p:ext uri="{BB962C8B-B14F-4D97-AF65-F5344CB8AC3E}">
        <p14:creationId xmlns:p14="http://schemas.microsoft.com/office/powerpoint/2010/main" val="3537507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C91D-7FAE-4B9B-B589-D1D38148B235}"/>
              </a:ext>
            </a:extLst>
          </p:cNvPr>
          <p:cNvSpPr>
            <a:spLocks noGrp="1"/>
          </p:cNvSpPr>
          <p:nvPr>
            <p:ph type="title"/>
          </p:nvPr>
        </p:nvSpPr>
        <p:spPr/>
        <p:txBody>
          <a:bodyPr/>
          <a:lstStyle/>
          <a:p>
            <a:r>
              <a:rPr lang="en-AU" dirty="0"/>
              <a:t>GST FAQs	</a:t>
            </a:r>
          </a:p>
        </p:txBody>
      </p:sp>
      <p:sp>
        <p:nvSpPr>
          <p:cNvPr id="3" name="Text Placeholder 2">
            <a:extLst>
              <a:ext uri="{FF2B5EF4-FFF2-40B4-BE49-F238E27FC236}">
                <a16:creationId xmlns:a16="http://schemas.microsoft.com/office/drawing/2014/main" id="{7ED3A1AD-1374-446C-A9E1-2C88F6D7098D}"/>
              </a:ext>
            </a:extLst>
          </p:cNvPr>
          <p:cNvSpPr>
            <a:spLocks noGrp="1"/>
          </p:cNvSpPr>
          <p:nvPr>
            <p:ph type="body" sz="quarter" idx="12"/>
          </p:nvPr>
        </p:nvSpPr>
        <p:spPr>
          <a:xfrm>
            <a:off x="742951" y="1097280"/>
            <a:ext cx="11071097" cy="4663440"/>
          </a:xfrm>
        </p:spPr>
        <p:txBody>
          <a:bodyPr/>
          <a:lstStyle/>
          <a:p>
            <a:pPr marL="0" indent="0">
              <a:buNone/>
            </a:pPr>
            <a:r>
              <a:rPr lang="en-AU" dirty="0"/>
              <a:t>Q1:		What should I do where I am acting for a purchaser buying a new townhouse 			and the vendor is not registered but I suspect they are required to be 					registered? </a:t>
            </a:r>
          </a:p>
          <a:p>
            <a:pPr marL="0" indent="0">
              <a:buNone/>
            </a:pPr>
            <a:endParaRPr lang="en-AU" dirty="0"/>
          </a:p>
          <a:p>
            <a:pPr marL="0" indent="0">
              <a:buNone/>
            </a:pPr>
            <a:r>
              <a:rPr lang="en-US" dirty="0"/>
              <a:t>Q2: 	My client is not registered for GST and he is selling a commercial 						property/factory for around $400,000. Do I need to deal with GST in the 				contract?</a:t>
            </a:r>
          </a:p>
          <a:p>
            <a:pPr marL="0" indent="0">
              <a:buNone/>
            </a:pPr>
            <a:endParaRPr lang="en-US" dirty="0"/>
          </a:p>
          <a:p>
            <a:pPr marL="0" indent="0">
              <a:buNone/>
            </a:pPr>
            <a:r>
              <a:rPr lang="en-US" dirty="0"/>
              <a:t>Q3:		What are the notice and/or GST withholding requirements for retirement 				village units?</a:t>
            </a: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p:txBody>
      </p:sp>
      <p:sp>
        <p:nvSpPr>
          <p:cNvPr id="4" name="Footer Placeholder 5">
            <a:extLst>
              <a:ext uri="{FF2B5EF4-FFF2-40B4-BE49-F238E27FC236}">
                <a16:creationId xmlns:a16="http://schemas.microsoft.com/office/drawing/2014/main" id="{101BA05D-6B42-4BB1-B331-FDD5B6C472BF}"/>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spTree>
    <p:extLst>
      <p:ext uri="{BB962C8B-B14F-4D97-AF65-F5344CB8AC3E}">
        <p14:creationId xmlns:p14="http://schemas.microsoft.com/office/powerpoint/2010/main" val="2063253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E112-D46E-4518-ABA8-0229C255A656}"/>
              </a:ext>
            </a:extLst>
          </p:cNvPr>
          <p:cNvSpPr>
            <a:spLocks noGrp="1"/>
          </p:cNvSpPr>
          <p:nvPr>
            <p:ph type="title"/>
          </p:nvPr>
        </p:nvSpPr>
        <p:spPr/>
        <p:txBody>
          <a:bodyPr/>
          <a:lstStyle/>
          <a:p>
            <a:r>
              <a:rPr lang="en-AU" dirty="0"/>
              <a:t>GST claim</a:t>
            </a:r>
          </a:p>
        </p:txBody>
      </p:sp>
      <p:sp>
        <p:nvSpPr>
          <p:cNvPr id="3" name="Text Placeholder 2">
            <a:extLst>
              <a:ext uri="{FF2B5EF4-FFF2-40B4-BE49-F238E27FC236}">
                <a16:creationId xmlns:a16="http://schemas.microsoft.com/office/drawing/2014/main" id="{426AF4E8-7154-48CA-8D4B-7DC60DA9F024}"/>
              </a:ext>
            </a:extLst>
          </p:cNvPr>
          <p:cNvSpPr>
            <a:spLocks noGrp="1"/>
          </p:cNvSpPr>
          <p:nvPr>
            <p:ph type="body" sz="quarter" idx="12"/>
          </p:nvPr>
        </p:nvSpPr>
        <p:spPr>
          <a:xfrm>
            <a:off x="742951" y="1097280"/>
            <a:ext cx="5462777" cy="4663440"/>
          </a:xfrm>
        </p:spPr>
        <p:txBody>
          <a:bodyPr>
            <a:normAutofit fontScale="92500"/>
          </a:bodyPr>
          <a:lstStyle/>
          <a:p>
            <a:pPr marL="0" indent="0">
              <a:buNone/>
            </a:pPr>
            <a:r>
              <a:rPr lang="en-US" b="1" dirty="0"/>
              <a:t>Background</a:t>
            </a:r>
          </a:p>
          <a:p>
            <a:pPr marL="0" indent="0">
              <a:buNone/>
            </a:pPr>
            <a:r>
              <a:rPr lang="en-US" dirty="0"/>
              <a:t>Practitioner acted for a </a:t>
            </a:r>
            <a:r>
              <a:rPr lang="en-US" b="1" dirty="0"/>
              <a:t>purchaser</a:t>
            </a:r>
            <a:r>
              <a:rPr lang="en-US" dirty="0"/>
              <a:t> of a new residence. The practitioner knew the purchaser for over 30 years.</a:t>
            </a:r>
          </a:p>
          <a:p>
            <a:pPr marL="0" indent="0">
              <a:buNone/>
            </a:pPr>
            <a:r>
              <a:rPr lang="en-US" dirty="0"/>
              <a:t>Looked like a simple residential purchase.</a:t>
            </a:r>
          </a:p>
          <a:p>
            <a:r>
              <a:rPr lang="en-US" dirty="0"/>
              <a:t>Contract price $812,500</a:t>
            </a:r>
          </a:p>
          <a:p>
            <a:r>
              <a:rPr lang="en-US" dirty="0"/>
              <a:t>‘Plus GST’ box separated from the price.</a:t>
            </a:r>
          </a:p>
          <a:p>
            <a:r>
              <a:rPr lang="en-US" dirty="0"/>
              <a:t>$812,500 was in fact fair market value</a:t>
            </a:r>
          </a:p>
          <a:p>
            <a:r>
              <a:rPr lang="en-US" dirty="0"/>
              <a:t>Purchaser could not afford the GST.</a:t>
            </a:r>
          </a:p>
          <a:p>
            <a:r>
              <a:rPr lang="en-US" dirty="0"/>
              <a:t>Claim incurred $86,000.</a:t>
            </a:r>
          </a:p>
          <a:p>
            <a:pPr marL="0" indent="0">
              <a:buNone/>
            </a:pPr>
            <a:endParaRPr lang="en-AU" dirty="0"/>
          </a:p>
        </p:txBody>
      </p:sp>
      <p:pic>
        <p:nvPicPr>
          <p:cNvPr id="4" name="Picture 3">
            <a:extLst>
              <a:ext uri="{FF2B5EF4-FFF2-40B4-BE49-F238E27FC236}">
                <a16:creationId xmlns:a16="http://schemas.microsoft.com/office/drawing/2014/main" id="{62F4D2AC-9E4C-47D8-880C-870FDACE5398}"/>
              </a:ext>
            </a:extLst>
          </p:cNvPr>
          <p:cNvPicPr>
            <a:picLocks noChangeAspect="1"/>
          </p:cNvPicPr>
          <p:nvPr/>
        </p:nvPicPr>
        <p:blipFill>
          <a:blip r:embed="rId3"/>
          <a:stretch>
            <a:fillRect/>
          </a:stretch>
        </p:blipFill>
        <p:spPr>
          <a:xfrm>
            <a:off x="6082856" y="531586"/>
            <a:ext cx="5466749" cy="5229134"/>
          </a:xfrm>
          <a:prstGeom prst="rect">
            <a:avLst/>
          </a:prstGeom>
        </p:spPr>
      </p:pic>
      <p:sp>
        <p:nvSpPr>
          <p:cNvPr id="5" name="Footer Placeholder 5">
            <a:extLst>
              <a:ext uri="{FF2B5EF4-FFF2-40B4-BE49-F238E27FC236}">
                <a16:creationId xmlns:a16="http://schemas.microsoft.com/office/drawing/2014/main" id="{A42FAF16-1057-4389-B154-901746F5DFA6}"/>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spTree>
    <p:extLst>
      <p:ext uri="{BB962C8B-B14F-4D97-AF65-F5344CB8AC3E}">
        <p14:creationId xmlns:p14="http://schemas.microsoft.com/office/powerpoint/2010/main" val="3816289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540C-103C-4BED-8981-7B0A32258C17}"/>
              </a:ext>
            </a:extLst>
          </p:cNvPr>
          <p:cNvSpPr>
            <a:spLocks noGrp="1"/>
          </p:cNvSpPr>
          <p:nvPr>
            <p:ph type="title"/>
          </p:nvPr>
        </p:nvSpPr>
        <p:spPr/>
        <p:txBody>
          <a:bodyPr/>
          <a:lstStyle/>
          <a:p>
            <a:r>
              <a:rPr lang="en-AU" dirty="0"/>
              <a:t>GST quiz</a:t>
            </a:r>
          </a:p>
        </p:txBody>
      </p:sp>
      <p:sp>
        <p:nvSpPr>
          <p:cNvPr id="3" name="Text Placeholder 2">
            <a:extLst>
              <a:ext uri="{FF2B5EF4-FFF2-40B4-BE49-F238E27FC236}">
                <a16:creationId xmlns:a16="http://schemas.microsoft.com/office/drawing/2014/main" id="{BD03F8F3-5B57-4639-8C3C-DEE34F7B4C18}"/>
              </a:ext>
            </a:extLst>
          </p:cNvPr>
          <p:cNvSpPr>
            <a:spLocks noGrp="1"/>
          </p:cNvSpPr>
          <p:nvPr>
            <p:ph type="body" sz="quarter" idx="12"/>
          </p:nvPr>
        </p:nvSpPr>
        <p:spPr/>
        <p:txBody>
          <a:bodyPr/>
          <a:lstStyle/>
          <a:p>
            <a:pPr marL="0" indent="0">
              <a:buNone/>
            </a:pPr>
            <a:r>
              <a:rPr lang="en-AU" dirty="0"/>
              <a:t>What is the GST issue here?</a:t>
            </a:r>
          </a:p>
          <a:p>
            <a:pPr marL="0" indent="0">
              <a:buNone/>
            </a:pPr>
            <a:endParaRPr lang="en-AU" dirty="0"/>
          </a:p>
        </p:txBody>
      </p:sp>
      <p:pic>
        <p:nvPicPr>
          <p:cNvPr id="5" name="Picture 4">
            <a:extLst>
              <a:ext uri="{FF2B5EF4-FFF2-40B4-BE49-F238E27FC236}">
                <a16:creationId xmlns:a16="http://schemas.microsoft.com/office/drawing/2014/main" id="{8F619B00-833A-49DD-8A9E-4CE5DAA6F9D4}"/>
              </a:ext>
            </a:extLst>
          </p:cNvPr>
          <p:cNvPicPr>
            <a:picLocks noChangeAspect="1"/>
          </p:cNvPicPr>
          <p:nvPr/>
        </p:nvPicPr>
        <p:blipFill>
          <a:blip r:embed="rId3"/>
          <a:stretch>
            <a:fillRect/>
          </a:stretch>
        </p:blipFill>
        <p:spPr>
          <a:xfrm>
            <a:off x="4610792" y="438912"/>
            <a:ext cx="6011765" cy="5510784"/>
          </a:xfrm>
          <a:prstGeom prst="rect">
            <a:avLst/>
          </a:prstGeom>
        </p:spPr>
      </p:pic>
    </p:spTree>
    <p:extLst>
      <p:ext uri="{BB962C8B-B14F-4D97-AF65-F5344CB8AC3E}">
        <p14:creationId xmlns:p14="http://schemas.microsoft.com/office/powerpoint/2010/main" val="172690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B559-AEF4-4AE2-B5D6-CD33655AF8EE}"/>
              </a:ext>
            </a:extLst>
          </p:cNvPr>
          <p:cNvSpPr>
            <a:spLocks noGrp="1"/>
          </p:cNvSpPr>
          <p:nvPr>
            <p:ph type="title"/>
          </p:nvPr>
        </p:nvSpPr>
        <p:spPr/>
        <p:txBody>
          <a:bodyPr/>
          <a:lstStyle/>
          <a:p>
            <a:r>
              <a:rPr lang="en-AU" sz="2400" dirty="0"/>
              <a:t>Any questions or comments?</a:t>
            </a:r>
          </a:p>
        </p:txBody>
      </p:sp>
      <p:sp>
        <p:nvSpPr>
          <p:cNvPr id="3" name="Text Placeholder 2">
            <a:extLst>
              <a:ext uri="{FF2B5EF4-FFF2-40B4-BE49-F238E27FC236}">
                <a16:creationId xmlns:a16="http://schemas.microsoft.com/office/drawing/2014/main" id="{94DFCDF9-5BE6-4AD0-B8BC-2061ECE6DDDB}"/>
              </a:ext>
            </a:extLst>
          </p:cNvPr>
          <p:cNvSpPr>
            <a:spLocks noGrp="1"/>
          </p:cNvSpPr>
          <p:nvPr>
            <p:ph type="body" sz="quarter" idx="12"/>
          </p:nvPr>
        </p:nvSpPr>
        <p:spPr/>
        <p:txBody>
          <a:bodyPr/>
          <a:lstStyle/>
          <a:p>
            <a:endParaRPr lang="en-AU" dirty="0"/>
          </a:p>
        </p:txBody>
      </p:sp>
      <p:pic>
        <p:nvPicPr>
          <p:cNvPr id="4" name="Picture 2" descr="C:\Users\phillipn\Desktop\question 1.png">
            <a:extLst>
              <a:ext uri="{FF2B5EF4-FFF2-40B4-BE49-F238E27FC236}">
                <a16:creationId xmlns:a16="http://schemas.microsoft.com/office/drawing/2014/main" id="{C225830E-CBC3-4B7A-BE5F-B4E7D8CB951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0400" y="798570"/>
            <a:ext cx="4573979" cy="476089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5">
            <a:extLst>
              <a:ext uri="{FF2B5EF4-FFF2-40B4-BE49-F238E27FC236}">
                <a16:creationId xmlns:a16="http://schemas.microsoft.com/office/drawing/2014/main" id="{A249F336-85EB-476D-A671-7812E40C7F13}"/>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spTree>
    <p:extLst>
      <p:ext uri="{BB962C8B-B14F-4D97-AF65-F5344CB8AC3E}">
        <p14:creationId xmlns:p14="http://schemas.microsoft.com/office/powerpoint/2010/main" val="172801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6FA2-CFC0-4BB9-958C-47C853526901}"/>
              </a:ext>
            </a:extLst>
          </p:cNvPr>
          <p:cNvSpPr>
            <a:spLocks noGrp="1"/>
          </p:cNvSpPr>
          <p:nvPr>
            <p:ph type="title"/>
          </p:nvPr>
        </p:nvSpPr>
        <p:spPr/>
        <p:txBody>
          <a:bodyPr/>
          <a:lstStyle/>
          <a:p>
            <a:r>
              <a:rPr lang="en-AU" dirty="0"/>
              <a:t>GST special conditions</a:t>
            </a:r>
          </a:p>
        </p:txBody>
      </p:sp>
      <p:sp>
        <p:nvSpPr>
          <p:cNvPr id="3" name="Text Placeholder 2">
            <a:extLst>
              <a:ext uri="{FF2B5EF4-FFF2-40B4-BE49-F238E27FC236}">
                <a16:creationId xmlns:a16="http://schemas.microsoft.com/office/drawing/2014/main" id="{0657D167-864C-44A0-B342-AE03FD84250C}"/>
              </a:ext>
            </a:extLst>
          </p:cNvPr>
          <p:cNvSpPr>
            <a:spLocks noGrp="1"/>
          </p:cNvSpPr>
          <p:nvPr>
            <p:ph type="body" sz="quarter" idx="12"/>
          </p:nvPr>
        </p:nvSpPr>
        <p:spPr>
          <a:xfrm>
            <a:off x="742951" y="999744"/>
            <a:ext cx="6474713" cy="4760976"/>
          </a:xfrm>
        </p:spPr>
        <p:txBody>
          <a:bodyPr>
            <a:normAutofit fontScale="92500" lnSpcReduction="10000"/>
          </a:bodyPr>
          <a:lstStyle/>
          <a:p>
            <a:pPr marL="0" indent="0">
              <a:buNone/>
            </a:pPr>
            <a:r>
              <a:rPr lang="en-US" b="1" dirty="0"/>
              <a:t>Example 1</a:t>
            </a:r>
          </a:p>
          <a:p>
            <a:pPr marL="0" indent="0">
              <a:buNone/>
            </a:pPr>
            <a:r>
              <a:rPr lang="en-US" dirty="0"/>
              <a:t>The consideration payable for any taxable supply made under this contract represents the value of the taxable supply for which payment is to be made; Where a taxable supply is made under this contract for consideration which represents its value, then the party liable to pay for the taxable supply must also pay at the same time and in the same manner as the value is otherwise payable the amount of any GST payable in respect of the taxable supply.</a:t>
            </a:r>
          </a:p>
          <a:p>
            <a:pPr marL="0" indent="0">
              <a:buNone/>
            </a:pPr>
            <a:r>
              <a:rPr lang="en-US" b="1" dirty="0"/>
              <a:t>Action</a:t>
            </a:r>
          </a:p>
          <a:p>
            <a:pPr marL="0" indent="0">
              <a:buNone/>
            </a:pPr>
            <a:r>
              <a:rPr lang="en-US" dirty="0"/>
              <a:t>List 3 issues you would raise with your purchaser client about GST.</a:t>
            </a:r>
            <a:endParaRPr lang="en-AU" dirty="0"/>
          </a:p>
          <a:p>
            <a:pPr marL="0" indent="0">
              <a:buNone/>
            </a:pPr>
            <a:endParaRPr lang="en-AU" dirty="0"/>
          </a:p>
        </p:txBody>
      </p:sp>
      <p:sp>
        <p:nvSpPr>
          <p:cNvPr id="4" name="Footer Placeholder 5">
            <a:extLst>
              <a:ext uri="{FF2B5EF4-FFF2-40B4-BE49-F238E27FC236}">
                <a16:creationId xmlns:a16="http://schemas.microsoft.com/office/drawing/2014/main" id="{2EBE0535-639D-4DEC-87E4-2D4BFB619622}"/>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pic>
        <p:nvPicPr>
          <p:cNvPr id="6" name="Picture 5">
            <a:extLst>
              <a:ext uri="{FF2B5EF4-FFF2-40B4-BE49-F238E27FC236}">
                <a16:creationId xmlns:a16="http://schemas.microsoft.com/office/drawing/2014/main" id="{E9A51A4B-6613-44B2-9083-5BFDDD5240A9}"/>
              </a:ext>
            </a:extLst>
          </p:cNvPr>
          <p:cNvPicPr>
            <a:picLocks noChangeAspect="1"/>
          </p:cNvPicPr>
          <p:nvPr/>
        </p:nvPicPr>
        <p:blipFill>
          <a:blip r:embed="rId3"/>
          <a:stretch>
            <a:fillRect/>
          </a:stretch>
        </p:blipFill>
        <p:spPr>
          <a:xfrm>
            <a:off x="7269598" y="1628131"/>
            <a:ext cx="4280007" cy="3297437"/>
          </a:xfrm>
          <a:prstGeom prst="rect">
            <a:avLst/>
          </a:prstGeom>
        </p:spPr>
      </p:pic>
    </p:spTree>
    <p:extLst>
      <p:ext uri="{BB962C8B-B14F-4D97-AF65-F5344CB8AC3E}">
        <p14:creationId xmlns:p14="http://schemas.microsoft.com/office/powerpoint/2010/main" val="1458030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6FA2-CFC0-4BB9-958C-47C853526901}"/>
              </a:ext>
            </a:extLst>
          </p:cNvPr>
          <p:cNvSpPr>
            <a:spLocks noGrp="1"/>
          </p:cNvSpPr>
          <p:nvPr>
            <p:ph type="title"/>
          </p:nvPr>
        </p:nvSpPr>
        <p:spPr/>
        <p:txBody>
          <a:bodyPr/>
          <a:lstStyle/>
          <a:p>
            <a:r>
              <a:rPr lang="en-AU" dirty="0"/>
              <a:t>GST special conditions</a:t>
            </a:r>
          </a:p>
        </p:txBody>
      </p:sp>
      <p:sp>
        <p:nvSpPr>
          <p:cNvPr id="3" name="Text Placeholder 2">
            <a:extLst>
              <a:ext uri="{FF2B5EF4-FFF2-40B4-BE49-F238E27FC236}">
                <a16:creationId xmlns:a16="http://schemas.microsoft.com/office/drawing/2014/main" id="{0657D167-864C-44A0-B342-AE03FD84250C}"/>
              </a:ext>
            </a:extLst>
          </p:cNvPr>
          <p:cNvSpPr>
            <a:spLocks noGrp="1"/>
          </p:cNvSpPr>
          <p:nvPr>
            <p:ph type="body" sz="quarter" idx="12"/>
          </p:nvPr>
        </p:nvSpPr>
        <p:spPr>
          <a:xfrm>
            <a:off x="742951" y="1097280"/>
            <a:ext cx="6523481" cy="4663440"/>
          </a:xfrm>
        </p:spPr>
        <p:txBody>
          <a:bodyPr>
            <a:normAutofit/>
          </a:bodyPr>
          <a:lstStyle/>
          <a:p>
            <a:pPr marL="0" indent="0">
              <a:buNone/>
            </a:pPr>
            <a:r>
              <a:rPr lang="en-AU" b="1" dirty="0"/>
              <a:t>Example 2</a:t>
            </a:r>
          </a:p>
          <a:p>
            <a:pPr marL="0" indent="0">
              <a:buNone/>
            </a:pPr>
            <a:r>
              <a:rPr lang="en-US" dirty="0"/>
              <a:t>In addition to the purchase price the purchaser must pay to the vendor on completion an amount equal to any goods and services tax (GST), value added tax or other tax of a similar nature which is payable or may be payable by the vendor in connection with the sale of the property to the purchaser.</a:t>
            </a:r>
          </a:p>
          <a:p>
            <a:pPr marL="0" indent="0">
              <a:buNone/>
            </a:pPr>
            <a:r>
              <a:rPr lang="en-US" b="1" dirty="0"/>
              <a:t>Case</a:t>
            </a:r>
          </a:p>
          <a:p>
            <a:pPr marL="0" indent="0">
              <a:buNone/>
            </a:pPr>
            <a:r>
              <a:rPr lang="en-US" i="1" dirty="0"/>
              <a:t>Igloo Homes v </a:t>
            </a:r>
            <a:r>
              <a:rPr lang="en-US" i="1" dirty="0" err="1"/>
              <a:t>Sammut</a:t>
            </a:r>
            <a:r>
              <a:rPr lang="en-US" i="1" dirty="0"/>
              <a:t> Constructions </a:t>
            </a:r>
            <a:r>
              <a:rPr lang="en-US" dirty="0"/>
              <a:t>[2004] NSWSC 1213</a:t>
            </a:r>
            <a:endParaRPr lang="en-AU" dirty="0"/>
          </a:p>
          <a:p>
            <a:pPr marL="0" indent="0">
              <a:buNone/>
            </a:pPr>
            <a:endParaRPr lang="en-AU" dirty="0"/>
          </a:p>
        </p:txBody>
      </p:sp>
      <p:pic>
        <p:nvPicPr>
          <p:cNvPr id="5" name="Picture 4">
            <a:extLst>
              <a:ext uri="{FF2B5EF4-FFF2-40B4-BE49-F238E27FC236}">
                <a16:creationId xmlns:a16="http://schemas.microsoft.com/office/drawing/2014/main" id="{1107DDBD-5F68-409B-9AC8-965483B27624}"/>
              </a:ext>
            </a:extLst>
          </p:cNvPr>
          <p:cNvPicPr>
            <a:picLocks noChangeAspect="1"/>
          </p:cNvPicPr>
          <p:nvPr/>
        </p:nvPicPr>
        <p:blipFill>
          <a:blip r:embed="rId3"/>
          <a:stretch>
            <a:fillRect/>
          </a:stretch>
        </p:blipFill>
        <p:spPr>
          <a:xfrm>
            <a:off x="7687497" y="1591125"/>
            <a:ext cx="3606076" cy="2932108"/>
          </a:xfrm>
          <a:prstGeom prst="rect">
            <a:avLst/>
          </a:prstGeom>
        </p:spPr>
      </p:pic>
      <p:sp>
        <p:nvSpPr>
          <p:cNvPr id="6" name="Footer Placeholder 5">
            <a:extLst>
              <a:ext uri="{FF2B5EF4-FFF2-40B4-BE49-F238E27FC236}">
                <a16:creationId xmlns:a16="http://schemas.microsoft.com/office/drawing/2014/main" id="{5F98F1BB-6896-4623-B46F-3A6BFE0F5D50}"/>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spTree>
    <p:extLst>
      <p:ext uri="{BB962C8B-B14F-4D97-AF65-F5344CB8AC3E}">
        <p14:creationId xmlns:p14="http://schemas.microsoft.com/office/powerpoint/2010/main" val="3454708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05CF-CE3B-46D0-86A7-EEFD5AD66B9F}"/>
              </a:ext>
            </a:extLst>
          </p:cNvPr>
          <p:cNvSpPr>
            <a:spLocks noGrp="1"/>
          </p:cNvSpPr>
          <p:nvPr>
            <p:ph type="title"/>
          </p:nvPr>
        </p:nvSpPr>
        <p:spPr/>
        <p:txBody>
          <a:bodyPr/>
          <a:lstStyle/>
          <a:p>
            <a:r>
              <a:rPr lang="en-AU" sz="2400" dirty="0"/>
              <a:t>Any questions or comments?</a:t>
            </a:r>
          </a:p>
        </p:txBody>
      </p:sp>
      <p:pic>
        <p:nvPicPr>
          <p:cNvPr id="4" name="Picture 6" descr="Image result for group discussion clipart">
            <a:extLst>
              <a:ext uri="{FF2B5EF4-FFF2-40B4-BE49-F238E27FC236}">
                <a16:creationId xmlns:a16="http://schemas.microsoft.com/office/drawing/2014/main" id="{99B71834-ACB2-442A-82B0-38FEB3BF824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52825" y="1149655"/>
            <a:ext cx="4817269" cy="402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300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tro-ptt tit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831851" y="1285976"/>
            <a:ext cx="10515600" cy="2603779"/>
          </a:xfrm>
        </p:spPr>
        <p:txBody>
          <a:bodyPr/>
          <a:lstStyle/>
          <a:p>
            <a:r>
              <a:rPr lang="en-US" dirty="0">
                <a:solidFill>
                  <a:schemeClr val="bg1"/>
                </a:solidFill>
              </a:rPr>
              <a:t>Conveyancing tax issues</a:t>
            </a:r>
          </a:p>
        </p:txBody>
      </p:sp>
      <p:sp>
        <p:nvSpPr>
          <p:cNvPr id="5" name="Text Placeholder 4"/>
          <p:cNvSpPr>
            <a:spLocks noGrp="1"/>
          </p:cNvSpPr>
          <p:nvPr>
            <p:ph type="body" idx="1"/>
          </p:nvPr>
        </p:nvSpPr>
        <p:spPr>
          <a:xfrm>
            <a:off x="831851" y="3889755"/>
            <a:ext cx="10515600" cy="1230885"/>
          </a:xfrm>
        </p:spPr>
        <p:txBody>
          <a:bodyPr/>
          <a:lstStyle/>
          <a:p>
            <a:r>
              <a:rPr lang="en-US" dirty="0"/>
              <a:t>Phil Nolan</a:t>
            </a:r>
          </a:p>
        </p:txBody>
      </p:sp>
    </p:spTree>
    <p:extLst>
      <p:ext uri="{BB962C8B-B14F-4D97-AF65-F5344CB8AC3E}">
        <p14:creationId xmlns:p14="http://schemas.microsoft.com/office/powerpoint/2010/main" val="1611922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0DFC-E53B-43AF-86A2-BA5C6358F010}"/>
              </a:ext>
            </a:extLst>
          </p:cNvPr>
          <p:cNvSpPr>
            <a:spLocks noGrp="1"/>
          </p:cNvSpPr>
          <p:nvPr>
            <p:ph type="title"/>
          </p:nvPr>
        </p:nvSpPr>
        <p:spPr/>
        <p:txBody>
          <a:bodyPr/>
          <a:lstStyle/>
          <a:p>
            <a:r>
              <a:rPr lang="en-AU" dirty="0"/>
              <a:t>Land tax basics</a:t>
            </a:r>
          </a:p>
        </p:txBody>
      </p:sp>
      <p:sp>
        <p:nvSpPr>
          <p:cNvPr id="3" name="Content Placeholder 2">
            <a:extLst>
              <a:ext uri="{FF2B5EF4-FFF2-40B4-BE49-F238E27FC236}">
                <a16:creationId xmlns:a16="http://schemas.microsoft.com/office/drawing/2014/main" id="{00B8C225-A571-4DBD-B755-1F30D3E5B46A}"/>
              </a:ext>
            </a:extLst>
          </p:cNvPr>
          <p:cNvSpPr>
            <a:spLocks noGrp="1"/>
          </p:cNvSpPr>
          <p:nvPr>
            <p:ph idx="1"/>
          </p:nvPr>
        </p:nvSpPr>
        <p:spPr>
          <a:xfrm>
            <a:off x="763021" y="1114240"/>
            <a:ext cx="10889028" cy="4666800"/>
          </a:xfrm>
        </p:spPr>
        <p:txBody>
          <a:bodyPr/>
          <a:lstStyle/>
          <a:p>
            <a:r>
              <a:rPr lang="en-AU" b="1" dirty="0"/>
              <a:t>Main legislation: </a:t>
            </a:r>
            <a:r>
              <a:rPr lang="en-AU" i="1" dirty="0"/>
              <a:t>Land Tax Act 2005 </a:t>
            </a:r>
            <a:r>
              <a:rPr lang="en-AU" dirty="0"/>
              <a:t>(Vic) </a:t>
            </a:r>
          </a:p>
          <a:p>
            <a:r>
              <a:rPr lang="en-AU" b="1" dirty="0"/>
              <a:t>Commencement: </a:t>
            </a:r>
            <a:r>
              <a:rPr lang="en-AU" i="1" dirty="0"/>
              <a:t>Land Tax Act 1877 </a:t>
            </a:r>
            <a:r>
              <a:rPr lang="en-AU" dirty="0"/>
              <a:t>(Vic)</a:t>
            </a:r>
          </a:p>
          <a:p>
            <a:r>
              <a:rPr lang="en-AU" b="1" dirty="0"/>
              <a:t>Imposition: </a:t>
            </a:r>
            <a:r>
              <a:rPr lang="en-AU" dirty="0"/>
              <a:t>A tax on the value of land owned as at 31 December. There are various rates and a few exemptions.</a:t>
            </a:r>
          </a:p>
          <a:p>
            <a:r>
              <a:rPr lang="en-AU" b="1" dirty="0"/>
              <a:t>Deduction:</a:t>
            </a:r>
            <a:r>
              <a:rPr lang="en-AU" dirty="0"/>
              <a:t> Generally land tax can be claimed as an expense for a rental property for the period the property was rented or available for rent.</a:t>
            </a:r>
          </a:p>
          <a:p>
            <a:endParaRPr lang="en-AU" dirty="0"/>
          </a:p>
        </p:txBody>
      </p:sp>
      <p:sp>
        <p:nvSpPr>
          <p:cNvPr id="4" name="Footer Placeholder 5">
            <a:extLst>
              <a:ext uri="{FF2B5EF4-FFF2-40B4-BE49-F238E27FC236}">
                <a16:creationId xmlns:a16="http://schemas.microsoft.com/office/drawing/2014/main" id="{724F66E0-B2DE-4982-97C5-D628EEA2B249}"/>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spTree>
    <p:extLst>
      <p:ext uri="{BB962C8B-B14F-4D97-AF65-F5344CB8AC3E}">
        <p14:creationId xmlns:p14="http://schemas.microsoft.com/office/powerpoint/2010/main" val="439465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3B1B3-6F25-4AEE-B11D-50E923BE2C9A}"/>
              </a:ext>
            </a:extLst>
          </p:cNvPr>
          <p:cNvSpPr>
            <a:spLocks noGrp="1"/>
          </p:cNvSpPr>
          <p:nvPr>
            <p:ph type="title"/>
          </p:nvPr>
        </p:nvSpPr>
        <p:spPr/>
        <p:txBody>
          <a:bodyPr/>
          <a:lstStyle/>
          <a:p>
            <a:r>
              <a:rPr lang="en-AU" dirty="0"/>
              <a:t>Land tax – what’s new</a:t>
            </a:r>
          </a:p>
        </p:txBody>
      </p:sp>
      <p:sp>
        <p:nvSpPr>
          <p:cNvPr id="3" name="Content Placeholder 2">
            <a:extLst>
              <a:ext uri="{FF2B5EF4-FFF2-40B4-BE49-F238E27FC236}">
                <a16:creationId xmlns:a16="http://schemas.microsoft.com/office/drawing/2014/main" id="{06577EE0-EB89-4FAF-8BA8-746F535469E7}"/>
              </a:ext>
            </a:extLst>
          </p:cNvPr>
          <p:cNvSpPr>
            <a:spLocks noGrp="1"/>
          </p:cNvSpPr>
          <p:nvPr>
            <p:ph idx="1"/>
          </p:nvPr>
        </p:nvSpPr>
        <p:spPr>
          <a:xfrm>
            <a:off x="763021" y="1114240"/>
            <a:ext cx="10460502" cy="4666800"/>
          </a:xfrm>
        </p:spPr>
        <p:txBody>
          <a:bodyPr>
            <a:normAutofit/>
          </a:bodyPr>
          <a:lstStyle/>
          <a:p>
            <a:r>
              <a:rPr lang="en-US" dirty="0"/>
              <a:t>Payment of land tax by BPAY:</a:t>
            </a:r>
          </a:p>
          <a:p>
            <a:pPr marL="609600" indent="-342900">
              <a:buFont typeface="Arial" panose="020B0604020202020204" pitchFamily="34" charset="0"/>
              <a:buChar char="•"/>
            </a:pPr>
            <a:r>
              <a:rPr lang="en-US" dirty="0"/>
              <a:t>SRO - from March 2019</a:t>
            </a:r>
          </a:p>
          <a:p>
            <a:pPr marL="609600" indent="-342900">
              <a:buFont typeface="Arial" panose="020B0604020202020204" pitchFamily="34" charset="0"/>
              <a:buChar char="•"/>
            </a:pPr>
            <a:r>
              <a:rPr lang="en-US" dirty="0"/>
              <a:t>Via PEXA - coming soon</a:t>
            </a:r>
          </a:p>
          <a:p>
            <a:r>
              <a:rPr lang="en-US" b="1" dirty="0"/>
              <a:t>Foreigners</a:t>
            </a:r>
            <a:endParaRPr lang="en-AU" dirty="0"/>
          </a:p>
          <a:p>
            <a:r>
              <a:rPr lang="en-US" dirty="0"/>
              <a:t>Increase in land tax surcharge from 1.5% to 2% for absentee foreign owners for land holdings as at 31 December 2019.</a:t>
            </a:r>
          </a:p>
          <a:p>
            <a:r>
              <a:rPr lang="en-AU" b="1" dirty="0"/>
              <a:t>Legislation</a:t>
            </a:r>
          </a:p>
          <a:p>
            <a:r>
              <a:rPr lang="en-US" i="1" dirty="0"/>
              <a:t>State Taxation Acts Amendment Act 2019</a:t>
            </a:r>
            <a:r>
              <a:rPr lang="en-US" dirty="0"/>
              <a:t> (Vic)</a:t>
            </a:r>
            <a:endParaRPr lang="en-AU" b="1" dirty="0"/>
          </a:p>
        </p:txBody>
      </p:sp>
      <p:sp>
        <p:nvSpPr>
          <p:cNvPr id="4" name="Footer Placeholder 5">
            <a:extLst>
              <a:ext uri="{FF2B5EF4-FFF2-40B4-BE49-F238E27FC236}">
                <a16:creationId xmlns:a16="http://schemas.microsoft.com/office/drawing/2014/main" id="{97759525-DFF4-49AB-82E4-B0741D7BA1A9}"/>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pic>
        <p:nvPicPr>
          <p:cNvPr id="6" name="Picture 5">
            <a:extLst>
              <a:ext uri="{FF2B5EF4-FFF2-40B4-BE49-F238E27FC236}">
                <a16:creationId xmlns:a16="http://schemas.microsoft.com/office/drawing/2014/main" id="{5D25F762-CB6F-4036-8556-1AADB006964E}"/>
              </a:ext>
            </a:extLst>
          </p:cNvPr>
          <p:cNvPicPr>
            <a:picLocks noChangeAspect="1"/>
          </p:cNvPicPr>
          <p:nvPr/>
        </p:nvPicPr>
        <p:blipFill>
          <a:blip r:embed="rId3"/>
          <a:stretch>
            <a:fillRect/>
          </a:stretch>
        </p:blipFill>
        <p:spPr>
          <a:xfrm>
            <a:off x="7226494" y="1114240"/>
            <a:ext cx="1762371" cy="1952898"/>
          </a:xfrm>
          <a:prstGeom prst="rect">
            <a:avLst/>
          </a:prstGeom>
        </p:spPr>
      </p:pic>
    </p:spTree>
    <p:extLst>
      <p:ext uri="{BB962C8B-B14F-4D97-AF65-F5344CB8AC3E}">
        <p14:creationId xmlns:p14="http://schemas.microsoft.com/office/powerpoint/2010/main" val="462830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3B1B3-6F25-4AEE-B11D-50E923BE2C9A}"/>
              </a:ext>
            </a:extLst>
          </p:cNvPr>
          <p:cNvSpPr>
            <a:spLocks noGrp="1"/>
          </p:cNvSpPr>
          <p:nvPr>
            <p:ph type="title"/>
          </p:nvPr>
        </p:nvSpPr>
        <p:spPr/>
        <p:txBody>
          <a:bodyPr/>
          <a:lstStyle/>
          <a:p>
            <a:r>
              <a:rPr lang="en-AU" dirty="0"/>
              <a:t>Land tax – examples of claims</a:t>
            </a:r>
          </a:p>
        </p:txBody>
      </p:sp>
      <p:sp>
        <p:nvSpPr>
          <p:cNvPr id="3" name="Content Placeholder 2">
            <a:extLst>
              <a:ext uri="{FF2B5EF4-FFF2-40B4-BE49-F238E27FC236}">
                <a16:creationId xmlns:a16="http://schemas.microsoft.com/office/drawing/2014/main" id="{06577EE0-EB89-4FAF-8BA8-746F535469E7}"/>
              </a:ext>
            </a:extLst>
          </p:cNvPr>
          <p:cNvSpPr>
            <a:spLocks noGrp="1"/>
          </p:cNvSpPr>
          <p:nvPr>
            <p:ph idx="1"/>
          </p:nvPr>
        </p:nvSpPr>
        <p:spPr>
          <a:xfrm>
            <a:off x="763021" y="1114240"/>
            <a:ext cx="5332979" cy="4666800"/>
          </a:xfrm>
        </p:spPr>
        <p:txBody>
          <a:bodyPr/>
          <a:lstStyle/>
          <a:p>
            <a:pPr marL="609600" indent="-342900">
              <a:buFont typeface="Arial" panose="020B0604020202020204" pitchFamily="34" charset="0"/>
              <a:buChar char="•"/>
            </a:pPr>
            <a:r>
              <a:rPr lang="en-US" dirty="0"/>
              <a:t>Unaware of trust</a:t>
            </a:r>
          </a:p>
          <a:p>
            <a:r>
              <a:rPr lang="en-US" dirty="0"/>
              <a:t>		LTX form 8 not lodged</a:t>
            </a:r>
          </a:p>
          <a:p>
            <a:pPr marL="609600" indent="-342900">
              <a:buFont typeface="Arial" panose="020B0604020202020204" pitchFamily="34" charset="0"/>
              <a:buChar char="•"/>
            </a:pPr>
            <a:r>
              <a:rPr lang="en-US" dirty="0"/>
              <a:t>Knowledge of trust</a:t>
            </a:r>
            <a:endParaRPr lang="en-AU" dirty="0"/>
          </a:p>
          <a:p>
            <a:r>
              <a:rPr lang="en-US" dirty="0"/>
              <a:t>		LTX form 8 not lodged</a:t>
            </a:r>
          </a:p>
          <a:p>
            <a:pPr marL="609600" indent="-342900">
              <a:buFont typeface="Arial" panose="020B0604020202020204" pitchFamily="34" charset="0"/>
              <a:buChar char="•"/>
            </a:pPr>
            <a:r>
              <a:rPr lang="en-US" dirty="0"/>
              <a:t>Lucky it was an SMSF</a:t>
            </a:r>
            <a:endParaRPr lang="en-AU" dirty="0"/>
          </a:p>
          <a:p>
            <a:r>
              <a:rPr lang="en-AU" dirty="0"/>
              <a:t>		Trust rate does not apply </a:t>
            </a:r>
          </a:p>
          <a:p>
            <a:pPr marL="609600" indent="-342900">
              <a:buFont typeface="Arial" panose="020B0604020202020204" pitchFamily="34" charset="0"/>
              <a:buChar char="•"/>
            </a:pPr>
            <a:endParaRPr lang="en-AU" dirty="0"/>
          </a:p>
        </p:txBody>
      </p:sp>
      <p:sp>
        <p:nvSpPr>
          <p:cNvPr id="4" name="Footer Placeholder 5">
            <a:extLst>
              <a:ext uri="{FF2B5EF4-FFF2-40B4-BE49-F238E27FC236}">
                <a16:creationId xmlns:a16="http://schemas.microsoft.com/office/drawing/2014/main" id="{97759525-DFF4-49AB-82E4-B0741D7BA1A9}"/>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pic>
        <p:nvPicPr>
          <p:cNvPr id="6" name="Picture 5">
            <a:extLst>
              <a:ext uri="{FF2B5EF4-FFF2-40B4-BE49-F238E27FC236}">
                <a16:creationId xmlns:a16="http://schemas.microsoft.com/office/drawing/2014/main" id="{8B70A186-3C14-4126-84BB-C1C60EA49644}"/>
              </a:ext>
            </a:extLst>
          </p:cNvPr>
          <p:cNvPicPr>
            <a:picLocks noChangeAspect="1"/>
          </p:cNvPicPr>
          <p:nvPr/>
        </p:nvPicPr>
        <p:blipFill>
          <a:blip r:embed="rId3"/>
          <a:stretch>
            <a:fillRect/>
          </a:stretch>
        </p:blipFill>
        <p:spPr>
          <a:xfrm>
            <a:off x="6759051" y="1407013"/>
            <a:ext cx="3867690" cy="3019846"/>
          </a:xfrm>
          <a:prstGeom prst="rect">
            <a:avLst/>
          </a:prstGeom>
        </p:spPr>
      </p:pic>
    </p:spTree>
    <p:extLst>
      <p:ext uri="{BB962C8B-B14F-4D97-AF65-F5344CB8AC3E}">
        <p14:creationId xmlns:p14="http://schemas.microsoft.com/office/powerpoint/2010/main" val="1433564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3B1B3-6F25-4AEE-B11D-50E923BE2C9A}"/>
              </a:ext>
            </a:extLst>
          </p:cNvPr>
          <p:cNvSpPr>
            <a:spLocks noGrp="1"/>
          </p:cNvSpPr>
          <p:nvPr>
            <p:ph type="title"/>
          </p:nvPr>
        </p:nvSpPr>
        <p:spPr/>
        <p:txBody>
          <a:bodyPr/>
          <a:lstStyle/>
          <a:p>
            <a:r>
              <a:rPr lang="en-AU" dirty="0"/>
              <a:t>Land tax exercise</a:t>
            </a:r>
          </a:p>
        </p:txBody>
      </p:sp>
      <p:sp>
        <p:nvSpPr>
          <p:cNvPr id="3" name="Content Placeholder 2">
            <a:extLst>
              <a:ext uri="{FF2B5EF4-FFF2-40B4-BE49-F238E27FC236}">
                <a16:creationId xmlns:a16="http://schemas.microsoft.com/office/drawing/2014/main" id="{06577EE0-EB89-4FAF-8BA8-746F535469E7}"/>
              </a:ext>
            </a:extLst>
          </p:cNvPr>
          <p:cNvSpPr>
            <a:spLocks noGrp="1"/>
          </p:cNvSpPr>
          <p:nvPr>
            <p:ph idx="1"/>
          </p:nvPr>
        </p:nvSpPr>
        <p:spPr>
          <a:xfrm>
            <a:off x="712227" y="938852"/>
            <a:ext cx="6765206" cy="4842188"/>
          </a:xfrm>
        </p:spPr>
        <p:txBody>
          <a:bodyPr>
            <a:normAutofit fontScale="85000" lnSpcReduction="10000"/>
          </a:bodyPr>
          <a:lstStyle/>
          <a:p>
            <a:r>
              <a:rPr lang="en-US" b="1" dirty="0"/>
              <a:t>Background</a:t>
            </a:r>
            <a:endParaRPr lang="en-AU" dirty="0"/>
          </a:p>
          <a:p>
            <a:r>
              <a:rPr lang="en-US" dirty="0"/>
              <a:t>A client of many years passed away in July 2017. </a:t>
            </a:r>
            <a:endParaRPr lang="en-AU" dirty="0"/>
          </a:p>
          <a:p>
            <a:r>
              <a:rPr lang="en-US" dirty="0"/>
              <a:t>The deceased’s daughter is named as sole executor and instructs you to act in the probate.</a:t>
            </a:r>
            <a:endParaRPr lang="en-AU" dirty="0"/>
          </a:p>
          <a:p>
            <a:r>
              <a:rPr lang="en-US" dirty="0"/>
              <a:t>It is a very complicated estate with numerous property holdings, trusts and companies that need to be dealt with.</a:t>
            </a:r>
            <a:endParaRPr lang="en-AU" dirty="0"/>
          </a:p>
          <a:p>
            <a:r>
              <a:rPr lang="en-US" dirty="0"/>
              <a:t>The daughter also seeks advice from you about her entitlement as a beneficiary including whether any land tax will be payable if there is a transfer of one of the properties from the estate to the daughter’s SMSF.</a:t>
            </a:r>
            <a:endParaRPr lang="en-AU" dirty="0"/>
          </a:p>
          <a:p>
            <a:endParaRPr lang="en-AU" dirty="0"/>
          </a:p>
        </p:txBody>
      </p:sp>
      <p:sp>
        <p:nvSpPr>
          <p:cNvPr id="4" name="Footer Placeholder 5">
            <a:extLst>
              <a:ext uri="{FF2B5EF4-FFF2-40B4-BE49-F238E27FC236}">
                <a16:creationId xmlns:a16="http://schemas.microsoft.com/office/drawing/2014/main" id="{97759525-DFF4-49AB-82E4-B0741D7BA1A9}"/>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pic>
        <p:nvPicPr>
          <p:cNvPr id="12" name="Graphic 11" descr="Home">
            <a:extLst>
              <a:ext uri="{FF2B5EF4-FFF2-40B4-BE49-F238E27FC236}">
                <a16:creationId xmlns:a16="http://schemas.microsoft.com/office/drawing/2014/main" id="{9A233B94-62FA-45A3-B78F-47C665CB71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0669" y="1985031"/>
            <a:ext cx="1111044" cy="1111044"/>
          </a:xfrm>
          <a:prstGeom prst="rect">
            <a:avLst/>
          </a:prstGeom>
        </p:spPr>
      </p:pic>
      <p:pic>
        <p:nvPicPr>
          <p:cNvPr id="14" name="Graphic 13" descr="House">
            <a:extLst>
              <a:ext uri="{FF2B5EF4-FFF2-40B4-BE49-F238E27FC236}">
                <a16:creationId xmlns:a16="http://schemas.microsoft.com/office/drawing/2014/main" id="{25BEEC56-C139-4DEB-87D8-18AB602A5E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98310" y="1485905"/>
            <a:ext cx="1111044" cy="1111044"/>
          </a:xfrm>
          <a:prstGeom prst="rect">
            <a:avLst/>
          </a:prstGeom>
        </p:spPr>
      </p:pic>
      <p:pic>
        <p:nvPicPr>
          <p:cNvPr id="16" name="Graphic 15" descr="Building">
            <a:extLst>
              <a:ext uri="{FF2B5EF4-FFF2-40B4-BE49-F238E27FC236}">
                <a16:creationId xmlns:a16="http://schemas.microsoft.com/office/drawing/2014/main" id="{EFF16E19-BE72-475A-8F71-CB2E25BB37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19190" y="2095502"/>
            <a:ext cx="1111044" cy="1111044"/>
          </a:xfrm>
          <a:prstGeom prst="rect">
            <a:avLst/>
          </a:prstGeom>
        </p:spPr>
      </p:pic>
      <p:sp>
        <p:nvSpPr>
          <p:cNvPr id="17" name="Arrow: Down 16">
            <a:extLst>
              <a:ext uri="{FF2B5EF4-FFF2-40B4-BE49-F238E27FC236}">
                <a16:creationId xmlns:a16="http://schemas.microsoft.com/office/drawing/2014/main" id="{93A3A216-A109-4544-AE4B-7EE12786F76C}"/>
              </a:ext>
            </a:extLst>
          </p:cNvPr>
          <p:cNvSpPr/>
          <p:nvPr/>
        </p:nvSpPr>
        <p:spPr>
          <a:xfrm>
            <a:off x="8898194" y="2651024"/>
            <a:ext cx="511277" cy="1290484"/>
          </a:xfrm>
          <a:prstGeom prst="down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8" name="Rectangle: Rounded Corners 17">
            <a:extLst>
              <a:ext uri="{FF2B5EF4-FFF2-40B4-BE49-F238E27FC236}">
                <a16:creationId xmlns:a16="http://schemas.microsoft.com/office/drawing/2014/main" id="{1C5FE6FA-8DDB-4024-84A7-31581D84C755}"/>
              </a:ext>
            </a:extLst>
          </p:cNvPr>
          <p:cNvSpPr/>
          <p:nvPr/>
        </p:nvSpPr>
        <p:spPr>
          <a:xfrm>
            <a:off x="7885469" y="4081616"/>
            <a:ext cx="2797278" cy="15412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a:t>Transfer of one property to SMSF</a:t>
            </a:r>
          </a:p>
        </p:txBody>
      </p:sp>
      <p:sp>
        <p:nvSpPr>
          <p:cNvPr id="19" name="Rectangle 18">
            <a:extLst>
              <a:ext uri="{FF2B5EF4-FFF2-40B4-BE49-F238E27FC236}">
                <a16:creationId xmlns:a16="http://schemas.microsoft.com/office/drawing/2014/main" id="{4F12B5EF-BB68-46D9-AF6B-0DCF5FF8DF4E}"/>
              </a:ext>
            </a:extLst>
          </p:cNvPr>
          <p:cNvSpPr/>
          <p:nvPr/>
        </p:nvSpPr>
        <p:spPr>
          <a:xfrm>
            <a:off x="7580669" y="707923"/>
            <a:ext cx="3249565" cy="77798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a:t>Property holdings of deceased</a:t>
            </a:r>
          </a:p>
        </p:txBody>
      </p:sp>
      <p:pic>
        <p:nvPicPr>
          <p:cNvPr id="6" name="Picture 5">
            <a:extLst>
              <a:ext uri="{FF2B5EF4-FFF2-40B4-BE49-F238E27FC236}">
                <a16:creationId xmlns:a16="http://schemas.microsoft.com/office/drawing/2014/main" id="{567C228B-3C38-4581-807D-683DD5CE75C4}"/>
              </a:ext>
            </a:extLst>
          </p:cNvPr>
          <p:cNvPicPr>
            <a:picLocks noChangeAspect="1"/>
          </p:cNvPicPr>
          <p:nvPr/>
        </p:nvPicPr>
        <p:blipFill>
          <a:blip r:embed="rId9"/>
          <a:stretch>
            <a:fillRect/>
          </a:stretch>
        </p:blipFill>
        <p:spPr>
          <a:xfrm>
            <a:off x="7344697" y="188105"/>
            <a:ext cx="4358147" cy="5731043"/>
          </a:xfrm>
          <a:prstGeom prst="rect">
            <a:avLst/>
          </a:prstGeom>
        </p:spPr>
      </p:pic>
    </p:spTree>
    <p:extLst>
      <p:ext uri="{BB962C8B-B14F-4D97-AF65-F5344CB8AC3E}">
        <p14:creationId xmlns:p14="http://schemas.microsoft.com/office/powerpoint/2010/main" val="1577152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3B1B3-6F25-4AEE-B11D-50E923BE2C9A}"/>
              </a:ext>
            </a:extLst>
          </p:cNvPr>
          <p:cNvSpPr>
            <a:spLocks noGrp="1"/>
          </p:cNvSpPr>
          <p:nvPr>
            <p:ph type="title"/>
          </p:nvPr>
        </p:nvSpPr>
        <p:spPr/>
        <p:txBody>
          <a:bodyPr/>
          <a:lstStyle/>
          <a:p>
            <a:r>
              <a:rPr lang="en-AU" dirty="0"/>
              <a:t>Land tax exercise</a:t>
            </a:r>
          </a:p>
        </p:txBody>
      </p:sp>
      <p:sp>
        <p:nvSpPr>
          <p:cNvPr id="3" name="Content Placeholder 2">
            <a:extLst>
              <a:ext uri="{FF2B5EF4-FFF2-40B4-BE49-F238E27FC236}">
                <a16:creationId xmlns:a16="http://schemas.microsoft.com/office/drawing/2014/main" id="{06577EE0-EB89-4FAF-8BA8-746F535469E7}"/>
              </a:ext>
            </a:extLst>
          </p:cNvPr>
          <p:cNvSpPr>
            <a:spLocks noGrp="1"/>
          </p:cNvSpPr>
          <p:nvPr>
            <p:ph idx="1"/>
          </p:nvPr>
        </p:nvSpPr>
        <p:spPr>
          <a:xfrm>
            <a:off x="763021" y="1114240"/>
            <a:ext cx="5191490" cy="4666800"/>
          </a:xfrm>
        </p:spPr>
        <p:txBody>
          <a:bodyPr/>
          <a:lstStyle/>
          <a:p>
            <a:r>
              <a:rPr lang="en-US" b="1" dirty="0"/>
              <a:t>Action</a:t>
            </a:r>
            <a:endParaRPr lang="en-AU" b="1" dirty="0"/>
          </a:p>
          <a:p>
            <a:r>
              <a:rPr lang="en-US" dirty="0"/>
              <a:t>List three land tax issues you would raise with the daughter.</a:t>
            </a:r>
            <a:endParaRPr lang="en-AU" dirty="0"/>
          </a:p>
          <a:p>
            <a:r>
              <a:rPr lang="en-AU" dirty="0"/>
              <a:t>1.</a:t>
            </a:r>
          </a:p>
          <a:p>
            <a:endParaRPr lang="en-AU" dirty="0"/>
          </a:p>
          <a:p>
            <a:r>
              <a:rPr lang="en-AU" dirty="0"/>
              <a:t>2.</a:t>
            </a:r>
          </a:p>
          <a:p>
            <a:endParaRPr lang="en-AU" dirty="0"/>
          </a:p>
          <a:p>
            <a:r>
              <a:rPr lang="en-AU" dirty="0"/>
              <a:t>3.</a:t>
            </a:r>
          </a:p>
        </p:txBody>
      </p:sp>
      <p:sp>
        <p:nvSpPr>
          <p:cNvPr id="4" name="Footer Placeholder 5">
            <a:extLst>
              <a:ext uri="{FF2B5EF4-FFF2-40B4-BE49-F238E27FC236}">
                <a16:creationId xmlns:a16="http://schemas.microsoft.com/office/drawing/2014/main" id="{97759525-DFF4-49AB-82E4-B0741D7BA1A9}"/>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pic>
        <p:nvPicPr>
          <p:cNvPr id="6" name="Picture 5">
            <a:extLst>
              <a:ext uri="{FF2B5EF4-FFF2-40B4-BE49-F238E27FC236}">
                <a16:creationId xmlns:a16="http://schemas.microsoft.com/office/drawing/2014/main" id="{C7655663-B5B5-4AF6-8B4E-283E6BBB27C8}"/>
              </a:ext>
            </a:extLst>
          </p:cNvPr>
          <p:cNvPicPr>
            <a:picLocks noChangeAspect="1"/>
          </p:cNvPicPr>
          <p:nvPr/>
        </p:nvPicPr>
        <p:blipFill>
          <a:blip r:embed="rId3"/>
          <a:stretch>
            <a:fillRect/>
          </a:stretch>
        </p:blipFill>
        <p:spPr>
          <a:xfrm rot="881496">
            <a:off x="7094865" y="1812156"/>
            <a:ext cx="3376864" cy="3270969"/>
          </a:xfrm>
          <a:prstGeom prst="rect">
            <a:avLst/>
          </a:prstGeom>
        </p:spPr>
      </p:pic>
    </p:spTree>
    <p:extLst>
      <p:ext uri="{BB962C8B-B14F-4D97-AF65-F5344CB8AC3E}">
        <p14:creationId xmlns:p14="http://schemas.microsoft.com/office/powerpoint/2010/main" val="3939224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0DFC-E53B-43AF-86A2-BA5C6358F010}"/>
              </a:ext>
            </a:extLst>
          </p:cNvPr>
          <p:cNvSpPr>
            <a:spLocks noGrp="1"/>
          </p:cNvSpPr>
          <p:nvPr>
            <p:ph type="title"/>
          </p:nvPr>
        </p:nvSpPr>
        <p:spPr/>
        <p:txBody>
          <a:bodyPr/>
          <a:lstStyle/>
          <a:p>
            <a:r>
              <a:rPr lang="en-AU" dirty="0"/>
              <a:t>Duty basics</a:t>
            </a:r>
          </a:p>
        </p:txBody>
      </p:sp>
      <p:sp>
        <p:nvSpPr>
          <p:cNvPr id="3" name="Content Placeholder 2">
            <a:extLst>
              <a:ext uri="{FF2B5EF4-FFF2-40B4-BE49-F238E27FC236}">
                <a16:creationId xmlns:a16="http://schemas.microsoft.com/office/drawing/2014/main" id="{00B8C225-A571-4DBD-B755-1F30D3E5B46A}"/>
              </a:ext>
            </a:extLst>
          </p:cNvPr>
          <p:cNvSpPr>
            <a:spLocks noGrp="1"/>
          </p:cNvSpPr>
          <p:nvPr>
            <p:ph idx="1"/>
          </p:nvPr>
        </p:nvSpPr>
        <p:spPr>
          <a:xfrm>
            <a:off x="763021" y="1114240"/>
            <a:ext cx="7510824" cy="4666800"/>
          </a:xfrm>
        </p:spPr>
        <p:txBody>
          <a:bodyPr/>
          <a:lstStyle/>
          <a:p>
            <a:r>
              <a:rPr lang="en-US" b="1" dirty="0"/>
              <a:t>Main legislation: </a:t>
            </a:r>
            <a:r>
              <a:rPr lang="en-US" i="1" dirty="0"/>
              <a:t>Duty Act 2000</a:t>
            </a:r>
            <a:r>
              <a:rPr lang="en-US" dirty="0"/>
              <a:t> (Vic) </a:t>
            </a:r>
            <a:endParaRPr lang="en-AU" dirty="0"/>
          </a:p>
          <a:p>
            <a:r>
              <a:rPr lang="en-AU" b="1" dirty="0"/>
              <a:t>Commencement: </a:t>
            </a:r>
            <a:r>
              <a:rPr lang="en-AU" i="1" dirty="0"/>
              <a:t>Stamp Duties Act 1879</a:t>
            </a:r>
            <a:r>
              <a:rPr lang="en-AU" dirty="0"/>
              <a:t> (Vic)</a:t>
            </a:r>
          </a:p>
          <a:p>
            <a:r>
              <a:rPr lang="en-AU" b="1" dirty="0"/>
              <a:t>Imposition: </a:t>
            </a:r>
            <a:r>
              <a:rPr lang="en-AU" dirty="0"/>
              <a:t>Duty payable to the Victorian Government on various transactions including land transfer, declaration of trust and certain leases. </a:t>
            </a:r>
          </a:p>
          <a:p>
            <a:endParaRPr lang="en-AU" dirty="0"/>
          </a:p>
        </p:txBody>
      </p:sp>
      <p:sp>
        <p:nvSpPr>
          <p:cNvPr id="4" name="Footer Placeholder 5">
            <a:extLst>
              <a:ext uri="{FF2B5EF4-FFF2-40B4-BE49-F238E27FC236}">
                <a16:creationId xmlns:a16="http://schemas.microsoft.com/office/drawing/2014/main" id="{724F66E0-B2DE-4982-97C5-D628EEA2B249}"/>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pic>
        <p:nvPicPr>
          <p:cNvPr id="6" name="Picture 5">
            <a:extLst>
              <a:ext uri="{FF2B5EF4-FFF2-40B4-BE49-F238E27FC236}">
                <a16:creationId xmlns:a16="http://schemas.microsoft.com/office/drawing/2014/main" id="{CCA8B961-CFEE-4D4C-9756-F9EABB98B272}"/>
              </a:ext>
            </a:extLst>
          </p:cNvPr>
          <p:cNvPicPr>
            <a:picLocks noChangeAspect="1"/>
          </p:cNvPicPr>
          <p:nvPr/>
        </p:nvPicPr>
        <p:blipFill>
          <a:blip r:embed="rId3"/>
          <a:stretch>
            <a:fillRect/>
          </a:stretch>
        </p:blipFill>
        <p:spPr>
          <a:xfrm>
            <a:off x="8754698" y="1114240"/>
            <a:ext cx="2674281" cy="4351936"/>
          </a:xfrm>
          <a:prstGeom prst="rect">
            <a:avLst/>
          </a:prstGeom>
        </p:spPr>
      </p:pic>
    </p:spTree>
    <p:extLst>
      <p:ext uri="{BB962C8B-B14F-4D97-AF65-F5344CB8AC3E}">
        <p14:creationId xmlns:p14="http://schemas.microsoft.com/office/powerpoint/2010/main" val="1128179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8613-C1C9-4454-A978-052BE4AB867D}"/>
              </a:ext>
            </a:extLst>
          </p:cNvPr>
          <p:cNvSpPr>
            <a:spLocks noGrp="1"/>
          </p:cNvSpPr>
          <p:nvPr>
            <p:ph type="title"/>
          </p:nvPr>
        </p:nvSpPr>
        <p:spPr/>
        <p:txBody>
          <a:bodyPr/>
          <a:lstStyle/>
          <a:p>
            <a:r>
              <a:rPr lang="en-AU" dirty="0"/>
              <a:t>Duty – what’s new from the budget?</a:t>
            </a:r>
          </a:p>
        </p:txBody>
      </p:sp>
      <p:sp>
        <p:nvSpPr>
          <p:cNvPr id="3" name="Content Placeholder 2">
            <a:extLst>
              <a:ext uri="{FF2B5EF4-FFF2-40B4-BE49-F238E27FC236}">
                <a16:creationId xmlns:a16="http://schemas.microsoft.com/office/drawing/2014/main" id="{170CD697-C6E9-4D77-8630-4EBACC763F70}"/>
              </a:ext>
            </a:extLst>
          </p:cNvPr>
          <p:cNvSpPr>
            <a:spLocks noGrp="1"/>
          </p:cNvSpPr>
          <p:nvPr>
            <p:ph idx="1"/>
          </p:nvPr>
        </p:nvSpPr>
        <p:spPr>
          <a:xfrm>
            <a:off x="763021" y="938852"/>
            <a:ext cx="10889028" cy="5242315"/>
          </a:xfrm>
        </p:spPr>
        <p:txBody>
          <a:bodyPr>
            <a:normAutofit lnSpcReduction="10000"/>
          </a:bodyPr>
          <a:lstStyle/>
          <a:p>
            <a:r>
              <a:rPr lang="en-US" b="1" dirty="0"/>
              <a:t>Foreigners </a:t>
            </a:r>
          </a:p>
          <a:p>
            <a:r>
              <a:rPr lang="en-US" dirty="0"/>
              <a:t>Increase from 7% to 8% additional duty for contracts entered into from 1 July 2019.</a:t>
            </a:r>
            <a:endParaRPr lang="en-AU" dirty="0"/>
          </a:p>
          <a:p>
            <a:r>
              <a:rPr lang="en-US" b="1" dirty="0"/>
              <a:t>Economic entitlements – ‘a fresh head of duty’</a:t>
            </a:r>
            <a:endParaRPr lang="en-AU" dirty="0"/>
          </a:p>
          <a:p>
            <a:r>
              <a:rPr lang="en-AU" i="1" dirty="0"/>
              <a:t>State Taxation Acts Amendment Act 2019 </a:t>
            </a:r>
            <a:r>
              <a:rPr lang="en-AU" dirty="0"/>
              <a:t>(Vic)</a:t>
            </a:r>
            <a:endParaRPr lang="en-US" dirty="0"/>
          </a:p>
          <a:p>
            <a:r>
              <a:rPr lang="en-AU" b="1" dirty="0"/>
              <a:t>Relevant case</a:t>
            </a:r>
          </a:p>
          <a:p>
            <a:r>
              <a:rPr lang="en-AU" i="1" dirty="0"/>
              <a:t>BPG Caulfield Village Pty Ltd v Commissioner of State Revenue </a:t>
            </a:r>
            <a:r>
              <a:rPr lang="en-AU" dirty="0"/>
              <a:t>[2016] VSC 172</a:t>
            </a:r>
          </a:p>
          <a:p>
            <a:r>
              <a:rPr lang="en-AU" b="1" dirty="0"/>
              <a:t>More information</a:t>
            </a:r>
          </a:p>
          <a:p>
            <a:r>
              <a:rPr lang="en-AU" u="sng" dirty="0">
                <a:hlinkClick r:id="rId3"/>
              </a:rPr>
              <a:t>https://www.sro.vic.gov.au/economic-entitlements</a:t>
            </a:r>
            <a:endParaRPr lang="en-AU" dirty="0"/>
          </a:p>
          <a:p>
            <a:endParaRPr lang="en-AU" b="1" dirty="0"/>
          </a:p>
        </p:txBody>
      </p:sp>
    </p:spTree>
    <p:extLst>
      <p:ext uri="{BB962C8B-B14F-4D97-AF65-F5344CB8AC3E}">
        <p14:creationId xmlns:p14="http://schemas.microsoft.com/office/powerpoint/2010/main" val="3616355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0DFC-E53B-43AF-86A2-BA5C6358F010}"/>
              </a:ext>
            </a:extLst>
          </p:cNvPr>
          <p:cNvSpPr>
            <a:spLocks noGrp="1"/>
          </p:cNvSpPr>
          <p:nvPr>
            <p:ph type="title"/>
          </p:nvPr>
        </p:nvSpPr>
        <p:spPr/>
        <p:txBody>
          <a:bodyPr/>
          <a:lstStyle/>
          <a:p>
            <a:r>
              <a:rPr lang="en-AU" dirty="0"/>
              <a:t>Duty exercise</a:t>
            </a:r>
          </a:p>
        </p:txBody>
      </p:sp>
      <p:sp>
        <p:nvSpPr>
          <p:cNvPr id="3" name="Content Placeholder 2">
            <a:extLst>
              <a:ext uri="{FF2B5EF4-FFF2-40B4-BE49-F238E27FC236}">
                <a16:creationId xmlns:a16="http://schemas.microsoft.com/office/drawing/2014/main" id="{00B8C225-A571-4DBD-B755-1F30D3E5B46A}"/>
              </a:ext>
            </a:extLst>
          </p:cNvPr>
          <p:cNvSpPr>
            <a:spLocks noGrp="1"/>
          </p:cNvSpPr>
          <p:nvPr>
            <p:ph idx="1"/>
          </p:nvPr>
        </p:nvSpPr>
        <p:spPr>
          <a:xfrm>
            <a:off x="763021" y="938851"/>
            <a:ext cx="5462959" cy="4975251"/>
          </a:xfrm>
        </p:spPr>
        <p:txBody>
          <a:bodyPr>
            <a:normAutofit fontScale="92500" lnSpcReduction="10000"/>
          </a:bodyPr>
          <a:lstStyle/>
          <a:p>
            <a:r>
              <a:rPr lang="en-US" b="1" dirty="0"/>
              <a:t>Background</a:t>
            </a:r>
            <a:endParaRPr lang="en-AU" b="1" dirty="0"/>
          </a:p>
          <a:p>
            <a:r>
              <a:rPr lang="en-US" dirty="0"/>
              <a:t>The trustee of a family trust instructs you to transfer a property to a son who is a specified beneficiary.</a:t>
            </a:r>
            <a:endParaRPr lang="en-AU" dirty="0"/>
          </a:p>
          <a:p>
            <a:r>
              <a:rPr lang="en-US" dirty="0"/>
              <a:t>This is the third such transfer by the trustee. The previous two transfers were to the other two children of the trustee.</a:t>
            </a:r>
            <a:endParaRPr lang="en-AU" dirty="0"/>
          </a:p>
          <a:p>
            <a:r>
              <a:rPr lang="en-US" dirty="0"/>
              <a:t>The client provides you with the usual information about the transfer including details of a loan account between the trust and the son.</a:t>
            </a:r>
            <a:endParaRPr lang="en-AU" dirty="0"/>
          </a:p>
          <a:p>
            <a:endParaRPr lang="en-AU" dirty="0"/>
          </a:p>
        </p:txBody>
      </p:sp>
      <p:sp>
        <p:nvSpPr>
          <p:cNvPr id="4" name="Footer Placeholder 5">
            <a:extLst>
              <a:ext uri="{FF2B5EF4-FFF2-40B4-BE49-F238E27FC236}">
                <a16:creationId xmlns:a16="http://schemas.microsoft.com/office/drawing/2014/main" id="{724F66E0-B2DE-4982-97C5-D628EEA2B249}"/>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sp>
        <p:nvSpPr>
          <p:cNvPr id="5" name="Rectangle 4">
            <a:extLst>
              <a:ext uri="{FF2B5EF4-FFF2-40B4-BE49-F238E27FC236}">
                <a16:creationId xmlns:a16="http://schemas.microsoft.com/office/drawing/2014/main" id="{BEF68076-A5A9-4A3F-A9F2-480E35F74B6C}"/>
              </a:ext>
            </a:extLst>
          </p:cNvPr>
          <p:cNvSpPr/>
          <p:nvPr/>
        </p:nvSpPr>
        <p:spPr>
          <a:xfrm>
            <a:off x="7558549" y="610087"/>
            <a:ext cx="2271251" cy="8701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800" dirty="0"/>
              <a:t>Trustee</a:t>
            </a:r>
          </a:p>
        </p:txBody>
      </p:sp>
      <p:cxnSp>
        <p:nvCxnSpPr>
          <p:cNvPr id="7" name="Straight Arrow Connector 6">
            <a:extLst>
              <a:ext uri="{FF2B5EF4-FFF2-40B4-BE49-F238E27FC236}">
                <a16:creationId xmlns:a16="http://schemas.microsoft.com/office/drawing/2014/main" id="{750720EA-985C-42F4-839F-A6AE3D324B72}"/>
              </a:ext>
            </a:extLst>
          </p:cNvPr>
          <p:cNvCxnSpPr>
            <a:cxnSpLocks/>
          </p:cNvCxnSpPr>
          <p:nvPr/>
        </p:nvCxnSpPr>
        <p:spPr>
          <a:xfrm flipH="1">
            <a:off x="7321088" y="1502727"/>
            <a:ext cx="267376" cy="7657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44050E03-EB59-44DC-BF84-6C112C2C169D}"/>
              </a:ext>
            </a:extLst>
          </p:cNvPr>
          <p:cNvCxnSpPr>
            <a:cxnSpLocks/>
          </p:cNvCxnSpPr>
          <p:nvPr/>
        </p:nvCxnSpPr>
        <p:spPr>
          <a:xfrm flipH="1">
            <a:off x="8200103" y="1452706"/>
            <a:ext cx="494072" cy="27572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AC52159-FDEC-4FEF-B433-7AF969D447AF}"/>
              </a:ext>
            </a:extLst>
          </p:cNvPr>
          <p:cNvCxnSpPr>
            <a:cxnSpLocks/>
          </p:cNvCxnSpPr>
          <p:nvPr/>
        </p:nvCxnSpPr>
        <p:spPr>
          <a:xfrm>
            <a:off x="9708815" y="1446967"/>
            <a:ext cx="88207" cy="18482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3B009E0A-3AEE-4865-9FF4-F920192D64A6}"/>
              </a:ext>
            </a:extLst>
          </p:cNvPr>
          <p:cNvSpPr/>
          <p:nvPr/>
        </p:nvSpPr>
        <p:spPr>
          <a:xfrm>
            <a:off x="6357640" y="2283237"/>
            <a:ext cx="1710803" cy="10242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a:t>1</a:t>
            </a:r>
            <a:r>
              <a:rPr lang="en-AU" sz="2400" baseline="30000" dirty="0"/>
              <a:t>st</a:t>
            </a:r>
            <a:r>
              <a:rPr lang="en-AU" sz="2400" dirty="0"/>
              <a:t> transfer</a:t>
            </a:r>
          </a:p>
        </p:txBody>
      </p:sp>
      <p:sp>
        <p:nvSpPr>
          <p:cNvPr id="18" name="Oval 17">
            <a:extLst>
              <a:ext uri="{FF2B5EF4-FFF2-40B4-BE49-F238E27FC236}">
                <a16:creationId xmlns:a16="http://schemas.microsoft.com/office/drawing/2014/main" id="{DD376652-88A9-42E3-96E4-A2CCC7C785EF}"/>
              </a:ext>
            </a:extLst>
          </p:cNvPr>
          <p:cNvSpPr/>
          <p:nvPr/>
        </p:nvSpPr>
        <p:spPr>
          <a:xfrm>
            <a:off x="7213041" y="4256249"/>
            <a:ext cx="1710803" cy="121731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a:t>2</a:t>
            </a:r>
            <a:r>
              <a:rPr lang="en-AU" sz="2400" baseline="30000" dirty="0"/>
              <a:t>nd</a:t>
            </a:r>
            <a:r>
              <a:rPr lang="en-AU" sz="2400" dirty="0"/>
              <a:t> transfer</a:t>
            </a:r>
          </a:p>
        </p:txBody>
      </p:sp>
      <p:sp>
        <p:nvSpPr>
          <p:cNvPr id="19" name="Oval 18">
            <a:extLst>
              <a:ext uri="{FF2B5EF4-FFF2-40B4-BE49-F238E27FC236}">
                <a16:creationId xmlns:a16="http://schemas.microsoft.com/office/drawing/2014/main" id="{72D3E092-3F82-4F06-A70A-81D7CE6CBF03}"/>
              </a:ext>
            </a:extLst>
          </p:cNvPr>
          <p:cNvSpPr/>
          <p:nvPr/>
        </p:nvSpPr>
        <p:spPr>
          <a:xfrm>
            <a:off x="8923844" y="3307514"/>
            <a:ext cx="1999237" cy="109101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a:t>3</a:t>
            </a:r>
            <a:r>
              <a:rPr lang="en-AU" sz="2400" baseline="30000" dirty="0"/>
              <a:t>rd</a:t>
            </a:r>
            <a:r>
              <a:rPr lang="en-AU" sz="2400" dirty="0"/>
              <a:t> transfer</a:t>
            </a:r>
          </a:p>
        </p:txBody>
      </p:sp>
      <p:sp>
        <p:nvSpPr>
          <p:cNvPr id="23" name="Rectangle: Top Corners Snipped 22">
            <a:extLst>
              <a:ext uri="{FF2B5EF4-FFF2-40B4-BE49-F238E27FC236}">
                <a16:creationId xmlns:a16="http://schemas.microsoft.com/office/drawing/2014/main" id="{89325959-57B7-4693-89C9-41D773213576}"/>
              </a:ext>
            </a:extLst>
          </p:cNvPr>
          <p:cNvSpPr/>
          <p:nvPr/>
        </p:nvSpPr>
        <p:spPr>
          <a:xfrm>
            <a:off x="10323874" y="1637070"/>
            <a:ext cx="1725558" cy="753571"/>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2400" dirty="0">
                <a:solidFill>
                  <a:schemeClr val="tx1"/>
                </a:solidFill>
              </a:rPr>
              <a:t>Loan to trust</a:t>
            </a:r>
          </a:p>
        </p:txBody>
      </p:sp>
      <p:cxnSp>
        <p:nvCxnSpPr>
          <p:cNvPr id="25" name="Straight Connector 24">
            <a:extLst>
              <a:ext uri="{FF2B5EF4-FFF2-40B4-BE49-F238E27FC236}">
                <a16:creationId xmlns:a16="http://schemas.microsoft.com/office/drawing/2014/main" id="{9FF7E429-AC87-4BF9-B4E5-2A240E8F5F5F}"/>
              </a:ext>
            </a:extLst>
          </p:cNvPr>
          <p:cNvCxnSpPr>
            <a:cxnSpLocks/>
            <a:stCxn id="19" idx="7"/>
            <a:endCxn id="23" idx="1"/>
          </p:cNvCxnSpPr>
          <p:nvPr/>
        </p:nvCxnSpPr>
        <p:spPr>
          <a:xfrm flipV="1">
            <a:off x="10630300" y="2390641"/>
            <a:ext cx="556353" cy="1076648"/>
          </a:xfrm>
          <a:prstGeom prst="line">
            <a:avLst/>
          </a:prstGeom>
        </p:spPr>
        <p:style>
          <a:lnRef idx="2">
            <a:schemeClr val="accent1"/>
          </a:lnRef>
          <a:fillRef idx="0">
            <a:schemeClr val="accent1"/>
          </a:fillRef>
          <a:effectRef idx="1">
            <a:schemeClr val="accent1"/>
          </a:effectRef>
          <a:fontRef idx="minor">
            <a:schemeClr val="tx1"/>
          </a:fontRef>
        </p:style>
      </p:cxnSp>
      <p:sp>
        <p:nvSpPr>
          <p:cNvPr id="26" name="Arrow: Up 25">
            <a:extLst>
              <a:ext uri="{FF2B5EF4-FFF2-40B4-BE49-F238E27FC236}">
                <a16:creationId xmlns:a16="http://schemas.microsoft.com/office/drawing/2014/main" id="{EBC438F0-34FB-4828-858E-3E3F1DA200B1}"/>
              </a:ext>
            </a:extLst>
          </p:cNvPr>
          <p:cNvSpPr/>
          <p:nvPr/>
        </p:nvSpPr>
        <p:spPr>
          <a:xfrm rot="17628844">
            <a:off x="10404680" y="449402"/>
            <a:ext cx="491690" cy="1475685"/>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155113FE-34B7-4570-A781-BACDCB775899}"/>
              </a:ext>
            </a:extLst>
          </p:cNvPr>
          <p:cNvPicPr>
            <a:picLocks noChangeAspect="1"/>
          </p:cNvPicPr>
          <p:nvPr/>
        </p:nvPicPr>
        <p:blipFill>
          <a:blip r:embed="rId3"/>
          <a:stretch>
            <a:fillRect/>
          </a:stretch>
        </p:blipFill>
        <p:spPr>
          <a:xfrm>
            <a:off x="6335688" y="353961"/>
            <a:ext cx="5836090" cy="5309419"/>
          </a:xfrm>
          <a:prstGeom prst="rect">
            <a:avLst/>
          </a:prstGeom>
        </p:spPr>
      </p:pic>
    </p:spTree>
    <p:extLst>
      <p:ext uri="{BB962C8B-B14F-4D97-AF65-F5344CB8AC3E}">
        <p14:creationId xmlns:p14="http://schemas.microsoft.com/office/powerpoint/2010/main" val="518762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0DFC-E53B-43AF-86A2-BA5C6358F010}"/>
              </a:ext>
            </a:extLst>
          </p:cNvPr>
          <p:cNvSpPr>
            <a:spLocks noGrp="1"/>
          </p:cNvSpPr>
          <p:nvPr>
            <p:ph type="title"/>
          </p:nvPr>
        </p:nvSpPr>
        <p:spPr/>
        <p:txBody>
          <a:bodyPr/>
          <a:lstStyle/>
          <a:p>
            <a:r>
              <a:rPr lang="en-AU" dirty="0"/>
              <a:t>Duty exercise</a:t>
            </a:r>
          </a:p>
        </p:txBody>
      </p:sp>
      <p:sp>
        <p:nvSpPr>
          <p:cNvPr id="3" name="Content Placeholder 2">
            <a:extLst>
              <a:ext uri="{FF2B5EF4-FFF2-40B4-BE49-F238E27FC236}">
                <a16:creationId xmlns:a16="http://schemas.microsoft.com/office/drawing/2014/main" id="{00B8C225-A571-4DBD-B755-1F30D3E5B46A}"/>
              </a:ext>
            </a:extLst>
          </p:cNvPr>
          <p:cNvSpPr>
            <a:spLocks noGrp="1"/>
          </p:cNvSpPr>
          <p:nvPr>
            <p:ph idx="1"/>
          </p:nvPr>
        </p:nvSpPr>
        <p:spPr/>
        <p:txBody>
          <a:bodyPr/>
          <a:lstStyle/>
          <a:p>
            <a:r>
              <a:rPr lang="en-US" b="1" dirty="0"/>
              <a:t>Action</a:t>
            </a:r>
            <a:endParaRPr lang="en-AU" b="1" dirty="0"/>
          </a:p>
          <a:p>
            <a:r>
              <a:rPr lang="en-US" dirty="0"/>
              <a:t>What duty issues would you raise with the trustee?</a:t>
            </a:r>
            <a:endParaRPr lang="en-AU" dirty="0"/>
          </a:p>
          <a:p>
            <a:endParaRPr lang="en-AU" dirty="0"/>
          </a:p>
        </p:txBody>
      </p:sp>
      <p:sp>
        <p:nvSpPr>
          <p:cNvPr id="4" name="Footer Placeholder 5">
            <a:extLst>
              <a:ext uri="{FF2B5EF4-FFF2-40B4-BE49-F238E27FC236}">
                <a16:creationId xmlns:a16="http://schemas.microsoft.com/office/drawing/2014/main" id="{724F66E0-B2DE-4982-97C5-D628EEA2B249}"/>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spTree>
    <p:extLst>
      <p:ext uri="{BB962C8B-B14F-4D97-AF65-F5344CB8AC3E}">
        <p14:creationId xmlns:p14="http://schemas.microsoft.com/office/powerpoint/2010/main" val="3477946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1898-4760-4789-AEC8-A672C08589AB}"/>
              </a:ext>
            </a:extLst>
          </p:cNvPr>
          <p:cNvSpPr>
            <a:spLocks noGrp="1"/>
          </p:cNvSpPr>
          <p:nvPr>
            <p:ph type="title"/>
          </p:nvPr>
        </p:nvSpPr>
        <p:spPr/>
        <p:txBody>
          <a:bodyPr/>
          <a:lstStyle/>
          <a:p>
            <a:r>
              <a:rPr lang="en-AU" dirty="0"/>
              <a:t>Do you have any feedback for me?</a:t>
            </a:r>
          </a:p>
        </p:txBody>
      </p:sp>
      <p:sp>
        <p:nvSpPr>
          <p:cNvPr id="3" name="Text Placeholder 2">
            <a:extLst>
              <a:ext uri="{FF2B5EF4-FFF2-40B4-BE49-F238E27FC236}">
                <a16:creationId xmlns:a16="http://schemas.microsoft.com/office/drawing/2014/main" id="{F1505ECB-2D48-41B1-A511-4033B0BE27B7}"/>
              </a:ext>
            </a:extLst>
          </p:cNvPr>
          <p:cNvSpPr>
            <a:spLocks noGrp="1"/>
          </p:cNvSpPr>
          <p:nvPr>
            <p:ph type="body" sz="quarter" idx="12"/>
          </p:nvPr>
        </p:nvSpPr>
        <p:spPr/>
        <p:txBody>
          <a:bodyPr/>
          <a:lstStyle/>
          <a:p>
            <a:endParaRPr lang="en-AU"/>
          </a:p>
        </p:txBody>
      </p:sp>
      <p:pic>
        <p:nvPicPr>
          <p:cNvPr id="5" name="Picture 4">
            <a:extLst>
              <a:ext uri="{FF2B5EF4-FFF2-40B4-BE49-F238E27FC236}">
                <a16:creationId xmlns:a16="http://schemas.microsoft.com/office/drawing/2014/main" id="{7B750F81-5DF5-42BF-941A-B80B50F30EBF}"/>
              </a:ext>
            </a:extLst>
          </p:cNvPr>
          <p:cNvPicPr>
            <a:picLocks noChangeAspect="1"/>
          </p:cNvPicPr>
          <p:nvPr/>
        </p:nvPicPr>
        <p:blipFill>
          <a:blip r:embed="rId3"/>
          <a:stretch>
            <a:fillRect/>
          </a:stretch>
        </p:blipFill>
        <p:spPr>
          <a:xfrm>
            <a:off x="1321986" y="1742382"/>
            <a:ext cx="9648583" cy="3373235"/>
          </a:xfrm>
          <a:prstGeom prst="rect">
            <a:avLst/>
          </a:prstGeom>
        </p:spPr>
      </p:pic>
      <p:sp>
        <p:nvSpPr>
          <p:cNvPr id="6" name="Footer Placeholder 5">
            <a:extLst>
              <a:ext uri="{FF2B5EF4-FFF2-40B4-BE49-F238E27FC236}">
                <a16:creationId xmlns:a16="http://schemas.microsoft.com/office/drawing/2014/main" id="{2FA36238-2DF8-4BFE-8B1A-8F9A5BAE70CF}"/>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spTree>
    <p:extLst>
      <p:ext uri="{BB962C8B-B14F-4D97-AF65-F5344CB8AC3E}">
        <p14:creationId xmlns:p14="http://schemas.microsoft.com/office/powerpoint/2010/main" val="2154896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8A5C-16DB-4BE6-89F8-F44C7A6EA71C}"/>
              </a:ext>
            </a:extLst>
          </p:cNvPr>
          <p:cNvSpPr>
            <a:spLocks noGrp="1"/>
          </p:cNvSpPr>
          <p:nvPr>
            <p:ph type="ctrTitle"/>
          </p:nvPr>
        </p:nvSpPr>
        <p:spPr>
          <a:xfrm>
            <a:off x="1524000" y="1122363"/>
            <a:ext cx="9570720" cy="2387600"/>
          </a:xfrm>
        </p:spPr>
        <p:txBody>
          <a:bodyPr/>
          <a:lstStyle/>
          <a:p>
            <a:endParaRPr lang="en-AU" dirty="0"/>
          </a:p>
        </p:txBody>
      </p:sp>
      <p:sp>
        <p:nvSpPr>
          <p:cNvPr id="3" name="Subtitle 2">
            <a:extLst>
              <a:ext uri="{FF2B5EF4-FFF2-40B4-BE49-F238E27FC236}">
                <a16:creationId xmlns:a16="http://schemas.microsoft.com/office/drawing/2014/main" id="{DF36B68F-FEA7-47E5-B225-C805C1DE61F6}"/>
              </a:ext>
            </a:extLst>
          </p:cNvPr>
          <p:cNvSpPr>
            <a:spLocks noGrp="1"/>
          </p:cNvSpPr>
          <p:nvPr>
            <p:ph type="subTitle" idx="1"/>
          </p:nvPr>
        </p:nvSpPr>
        <p:spPr>
          <a:xfrm>
            <a:off x="1524000" y="3895999"/>
            <a:ext cx="9144000" cy="1839637"/>
          </a:xfrm>
        </p:spPr>
        <p:txBody>
          <a:bodyPr>
            <a:normAutofit/>
          </a:bodyPr>
          <a:lstStyle/>
          <a:p>
            <a:endParaRPr lang="en-AU" dirty="0"/>
          </a:p>
        </p:txBody>
      </p:sp>
      <p:sp>
        <p:nvSpPr>
          <p:cNvPr id="7" name="Footer Placeholder 5">
            <a:extLst>
              <a:ext uri="{FF2B5EF4-FFF2-40B4-BE49-F238E27FC236}">
                <a16:creationId xmlns:a16="http://schemas.microsoft.com/office/drawing/2014/main" id="{DE5F95A2-6741-46DD-AC24-AD05B3BA0D8E}"/>
              </a:ext>
            </a:extLst>
          </p:cNvPr>
          <p:cNvSpPr>
            <a:spLocks noGrp="1"/>
          </p:cNvSpPr>
          <p:nvPr>
            <p:ph type="ftr" sz="quarter" idx="11"/>
          </p:nvPr>
        </p:nvSpPr>
        <p:spPr>
          <a:xfrm>
            <a:off x="763588" y="6356350"/>
            <a:ext cx="38608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9EBA"/>
                </a:solidFill>
                <a:effectLst/>
                <a:uLnTx/>
                <a:uFillTx/>
                <a:latin typeface="Century Gothic" panose="020B0502020202020204" pitchFamily="34" charset="0"/>
                <a:ea typeface="+mn-ea"/>
                <a:cs typeface="+mn-cs"/>
              </a:rPr>
              <a:t>lplc.com.au</a:t>
            </a:r>
          </a:p>
        </p:txBody>
      </p:sp>
      <p:sp>
        <p:nvSpPr>
          <p:cNvPr id="4" name="Speech Bubble: Rectangle with Corners Rounded 3">
            <a:extLst>
              <a:ext uri="{FF2B5EF4-FFF2-40B4-BE49-F238E27FC236}">
                <a16:creationId xmlns:a16="http://schemas.microsoft.com/office/drawing/2014/main" id="{E68E4FDF-6589-40F8-8F8C-98DBF2531355}"/>
              </a:ext>
            </a:extLst>
          </p:cNvPr>
          <p:cNvSpPr/>
          <p:nvPr/>
        </p:nvSpPr>
        <p:spPr>
          <a:xfrm>
            <a:off x="1725168" y="810113"/>
            <a:ext cx="8997696" cy="4303776"/>
          </a:xfrm>
          <a:prstGeom prst="wedgeRoundRectCallout">
            <a:avLst>
              <a:gd name="adj1" fmla="val -29641"/>
              <a:gd name="adj2" fmla="val 64766"/>
              <a:gd name="adj3" fmla="val 16667"/>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3600" dirty="0">
                <a:latin typeface="Century Gothic" panose="020B0502020202020204" pitchFamily="34" charset="0"/>
              </a:rPr>
              <a:t>How many tax issues do you raise with clients in conveyancing matters?</a:t>
            </a:r>
          </a:p>
        </p:txBody>
      </p:sp>
    </p:spTree>
    <p:extLst>
      <p:ext uri="{BB962C8B-B14F-4D97-AF65-F5344CB8AC3E}">
        <p14:creationId xmlns:p14="http://schemas.microsoft.com/office/powerpoint/2010/main" val="406293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tro-ptt tit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831851" y="1285976"/>
            <a:ext cx="10515600" cy="2603779"/>
          </a:xfrm>
        </p:spPr>
        <p:txBody>
          <a:bodyPr/>
          <a:lstStyle/>
          <a:p>
            <a:r>
              <a:rPr lang="en-US" dirty="0">
                <a:solidFill>
                  <a:schemeClr val="bg1"/>
                </a:solidFill>
              </a:rPr>
              <a:t>Conveyancing tax issues</a:t>
            </a:r>
          </a:p>
        </p:txBody>
      </p:sp>
      <p:sp>
        <p:nvSpPr>
          <p:cNvPr id="5" name="Text Placeholder 4"/>
          <p:cNvSpPr>
            <a:spLocks noGrp="1"/>
          </p:cNvSpPr>
          <p:nvPr>
            <p:ph type="body" idx="1"/>
          </p:nvPr>
        </p:nvSpPr>
        <p:spPr>
          <a:xfrm>
            <a:off x="831851" y="3889755"/>
            <a:ext cx="10515600" cy="1230885"/>
          </a:xfrm>
        </p:spPr>
        <p:txBody>
          <a:bodyPr/>
          <a:lstStyle/>
          <a:p>
            <a:r>
              <a:rPr lang="en-US" dirty="0"/>
              <a:t>Phil Nolan</a:t>
            </a:r>
          </a:p>
        </p:txBody>
      </p:sp>
    </p:spTree>
    <p:extLst>
      <p:ext uri="{BB962C8B-B14F-4D97-AF65-F5344CB8AC3E}">
        <p14:creationId xmlns:p14="http://schemas.microsoft.com/office/powerpoint/2010/main" val="204457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B07DA-A730-485C-AA43-D116B1E0E948}"/>
              </a:ext>
            </a:extLst>
          </p:cNvPr>
          <p:cNvSpPr>
            <a:spLocks noGrp="1"/>
          </p:cNvSpPr>
          <p:nvPr>
            <p:ph type="title"/>
          </p:nvPr>
        </p:nvSpPr>
        <p:spPr/>
        <p:txBody>
          <a:bodyPr/>
          <a:lstStyle/>
          <a:p>
            <a:br>
              <a:rPr lang="en-AU" dirty="0"/>
            </a:br>
            <a:r>
              <a:rPr lang="en-AU" sz="2400" dirty="0"/>
              <a:t>Three key points</a:t>
            </a:r>
            <a:br>
              <a:rPr lang="en-AU" dirty="0"/>
            </a:br>
            <a:endParaRPr lang="en-AU" dirty="0"/>
          </a:p>
        </p:txBody>
      </p:sp>
      <p:sp>
        <p:nvSpPr>
          <p:cNvPr id="3" name="Text Placeholder 2">
            <a:extLst>
              <a:ext uri="{FF2B5EF4-FFF2-40B4-BE49-F238E27FC236}">
                <a16:creationId xmlns:a16="http://schemas.microsoft.com/office/drawing/2014/main" id="{330451EA-9295-4649-82E5-1E2DE0D9FC91}"/>
              </a:ext>
            </a:extLst>
          </p:cNvPr>
          <p:cNvSpPr>
            <a:spLocks noGrp="1"/>
          </p:cNvSpPr>
          <p:nvPr>
            <p:ph type="body" sz="quarter" idx="12"/>
          </p:nvPr>
        </p:nvSpPr>
        <p:spPr>
          <a:xfrm>
            <a:off x="742952" y="1097280"/>
            <a:ext cx="4827854" cy="4663440"/>
          </a:xfrm>
        </p:spPr>
        <p:txBody>
          <a:bodyPr>
            <a:normAutofit/>
          </a:bodyPr>
          <a:lstStyle/>
          <a:p>
            <a:r>
              <a:rPr lang="en-AU" sz="2400" dirty="0"/>
              <a:t>Develop, use and update a checklist about tax issues</a:t>
            </a:r>
          </a:p>
          <a:p>
            <a:r>
              <a:rPr lang="en-US" sz="2400" dirty="0"/>
              <a:t>Invest in some good resources on taxes and consult them regularly </a:t>
            </a:r>
            <a:endParaRPr lang="en-AU" sz="2400" dirty="0"/>
          </a:p>
          <a:p>
            <a:r>
              <a:rPr lang="en-US" sz="2400" dirty="0"/>
              <a:t>Take some time to read cases about taxes</a:t>
            </a:r>
            <a:endParaRPr lang="en-AU" sz="2400" dirty="0"/>
          </a:p>
          <a:p>
            <a:pPr marL="0" indent="0">
              <a:buNone/>
            </a:pPr>
            <a:endParaRPr lang="en-AU" dirty="0"/>
          </a:p>
        </p:txBody>
      </p:sp>
      <p:pic>
        <p:nvPicPr>
          <p:cNvPr id="7" name="Picture 6">
            <a:extLst>
              <a:ext uri="{FF2B5EF4-FFF2-40B4-BE49-F238E27FC236}">
                <a16:creationId xmlns:a16="http://schemas.microsoft.com/office/drawing/2014/main" id="{C4757936-7DB6-4D30-ACBA-38FE872419D9}"/>
              </a:ext>
            </a:extLst>
          </p:cNvPr>
          <p:cNvPicPr>
            <a:picLocks noChangeAspect="1"/>
          </p:cNvPicPr>
          <p:nvPr/>
        </p:nvPicPr>
        <p:blipFill>
          <a:blip r:embed="rId3"/>
          <a:stretch>
            <a:fillRect/>
          </a:stretch>
        </p:blipFill>
        <p:spPr>
          <a:xfrm>
            <a:off x="6147338" y="658196"/>
            <a:ext cx="5268060" cy="5001323"/>
          </a:xfrm>
          <a:prstGeom prst="rect">
            <a:avLst/>
          </a:prstGeom>
        </p:spPr>
      </p:pic>
      <p:sp>
        <p:nvSpPr>
          <p:cNvPr id="5" name="Footer Placeholder 5">
            <a:extLst>
              <a:ext uri="{FF2B5EF4-FFF2-40B4-BE49-F238E27FC236}">
                <a16:creationId xmlns:a16="http://schemas.microsoft.com/office/drawing/2014/main" id="{CD070923-6219-4001-93D1-5379D8AF532F}"/>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a:solidFill>
                  <a:srgbClr val="009EBA"/>
                </a:solidFill>
                <a:latin typeface="Century Gothic" panose="020B0502020202020204" pitchFamily="34" charset="0"/>
              </a:rPr>
              <a:t>lplc.com.au</a:t>
            </a:r>
            <a:endParaRPr lang="en-AU" sz="1100" dirty="0">
              <a:solidFill>
                <a:srgbClr val="009EBA"/>
              </a:solidFill>
              <a:latin typeface="Century Gothic" panose="020B0502020202020204" pitchFamily="34" charset="0"/>
            </a:endParaRPr>
          </a:p>
        </p:txBody>
      </p:sp>
    </p:spTree>
    <p:extLst>
      <p:ext uri="{BB962C8B-B14F-4D97-AF65-F5344CB8AC3E}">
        <p14:creationId xmlns:p14="http://schemas.microsoft.com/office/powerpoint/2010/main" val="17420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5DE6B-E7B7-4F67-8761-A66CB8CAFBE5}"/>
              </a:ext>
            </a:extLst>
          </p:cNvPr>
          <p:cNvSpPr>
            <a:spLocks noGrp="1"/>
          </p:cNvSpPr>
          <p:nvPr>
            <p:ph type="title"/>
          </p:nvPr>
        </p:nvSpPr>
        <p:spPr/>
        <p:txBody>
          <a:bodyPr/>
          <a:lstStyle/>
          <a:p>
            <a:r>
              <a:rPr lang="en-AU" dirty="0"/>
              <a:t>Take the tax test</a:t>
            </a:r>
          </a:p>
        </p:txBody>
      </p:sp>
      <p:sp>
        <p:nvSpPr>
          <p:cNvPr id="3" name="Text Placeholder 2">
            <a:extLst>
              <a:ext uri="{FF2B5EF4-FFF2-40B4-BE49-F238E27FC236}">
                <a16:creationId xmlns:a16="http://schemas.microsoft.com/office/drawing/2014/main" id="{22D3B875-81F2-481E-9E26-87D09660D8A3}"/>
              </a:ext>
            </a:extLst>
          </p:cNvPr>
          <p:cNvSpPr>
            <a:spLocks noGrp="1"/>
          </p:cNvSpPr>
          <p:nvPr>
            <p:ph type="body" sz="quarter" idx="12"/>
          </p:nvPr>
        </p:nvSpPr>
        <p:spPr>
          <a:xfrm>
            <a:off x="742951" y="1097280"/>
            <a:ext cx="6955707" cy="4663440"/>
          </a:xfrm>
        </p:spPr>
        <p:txBody>
          <a:bodyPr>
            <a:normAutofit lnSpcReduction="10000"/>
          </a:bodyPr>
          <a:lstStyle/>
          <a:p>
            <a:pPr lvl="0">
              <a:buFont typeface="Wingdings" panose="05000000000000000000" pitchFamily="2" charset="2"/>
              <a:buChar char="q"/>
            </a:pPr>
            <a:r>
              <a:rPr lang="en-AU" sz="2200" dirty="0"/>
              <a:t>Do I have a checklist of tax issues?</a:t>
            </a:r>
          </a:p>
          <a:p>
            <a:pPr>
              <a:buFont typeface="Wingdings" panose="05000000000000000000" pitchFamily="2" charset="2"/>
              <a:buChar char="q"/>
            </a:pPr>
            <a:r>
              <a:rPr lang="en-AU" sz="2200" dirty="0"/>
              <a:t>Do I have enough tax knowledge to know which taxes may impact on a client’s conveyance?</a:t>
            </a:r>
          </a:p>
          <a:p>
            <a:pPr>
              <a:buFont typeface="Wingdings" panose="05000000000000000000" pitchFamily="2" charset="2"/>
              <a:buChar char="q"/>
            </a:pPr>
            <a:r>
              <a:rPr lang="en-AU" sz="2200" dirty="0"/>
              <a:t>Do I discuss tax issues with conveyancing clients to enable clients to make informed choices?</a:t>
            </a:r>
          </a:p>
          <a:p>
            <a:pPr>
              <a:buFont typeface="Wingdings" panose="05000000000000000000" pitchFamily="2" charset="2"/>
              <a:buChar char="q"/>
            </a:pPr>
            <a:r>
              <a:rPr lang="en-AU" sz="2200" dirty="0"/>
              <a:t>Do I refer clients to on-line calculators?</a:t>
            </a:r>
          </a:p>
          <a:p>
            <a:pPr>
              <a:buFont typeface="Wingdings" panose="05000000000000000000" pitchFamily="2" charset="2"/>
              <a:buChar char="q"/>
            </a:pPr>
            <a:r>
              <a:rPr lang="en-AU" sz="2200" dirty="0"/>
              <a:t>Do I document tax advice to clients in writing?</a:t>
            </a:r>
          </a:p>
          <a:p>
            <a:pPr>
              <a:buFont typeface="Wingdings" panose="05000000000000000000" pitchFamily="2" charset="2"/>
              <a:buChar char="q"/>
            </a:pPr>
            <a:r>
              <a:rPr lang="en-AU" sz="2200" dirty="0"/>
              <a:t>Do I allocate responsibility for tax issues?</a:t>
            </a:r>
          </a:p>
          <a:p>
            <a:pPr marL="0" indent="0">
              <a:buNone/>
            </a:pPr>
            <a:endParaRPr lang="en-AU" dirty="0"/>
          </a:p>
        </p:txBody>
      </p:sp>
      <p:pic>
        <p:nvPicPr>
          <p:cNvPr id="7" name="Picture 6">
            <a:extLst>
              <a:ext uri="{FF2B5EF4-FFF2-40B4-BE49-F238E27FC236}">
                <a16:creationId xmlns:a16="http://schemas.microsoft.com/office/drawing/2014/main" id="{EFBB830B-2324-4859-A425-B3723B40AC7A}"/>
              </a:ext>
            </a:extLst>
          </p:cNvPr>
          <p:cNvPicPr>
            <a:picLocks noChangeAspect="1"/>
          </p:cNvPicPr>
          <p:nvPr/>
        </p:nvPicPr>
        <p:blipFill>
          <a:blip r:embed="rId3"/>
          <a:stretch>
            <a:fillRect/>
          </a:stretch>
        </p:blipFill>
        <p:spPr>
          <a:xfrm>
            <a:off x="7698658" y="573136"/>
            <a:ext cx="3378999" cy="5086903"/>
          </a:xfrm>
          <a:prstGeom prst="rect">
            <a:avLst/>
          </a:prstGeom>
        </p:spPr>
      </p:pic>
      <p:sp>
        <p:nvSpPr>
          <p:cNvPr id="8" name="TextBox 7">
            <a:extLst>
              <a:ext uri="{FF2B5EF4-FFF2-40B4-BE49-F238E27FC236}">
                <a16:creationId xmlns:a16="http://schemas.microsoft.com/office/drawing/2014/main" id="{AAD5F3EE-FDF7-4900-B68F-7248648508E3}"/>
              </a:ext>
            </a:extLst>
          </p:cNvPr>
          <p:cNvSpPr txBox="1"/>
          <p:nvPr/>
        </p:nvSpPr>
        <p:spPr>
          <a:xfrm>
            <a:off x="7877256" y="3894847"/>
            <a:ext cx="3200401" cy="1569660"/>
          </a:xfrm>
          <a:prstGeom prst="rect">
            <a:avLst/>
          </a:prstGeom>
          <a:noFill/>
        </p:spPr>
        <p:txBody>
          <a:bodyPr wrap="square" rtlCol="0">
            <a:spAutoFit/>
          </a:bodyPr>
          <a:lstStyle/>
          <a:p>
            <a:r>
              <a:rPr lang="en-AU" sz="2400" dirty="0">
                <a:solidFill>
                  <a:schemeClr val="bg1"/>
                </a:solidFill>
              </a:rPr>
              <a:t>Good, better, best. Never let it rest. </a:t>
            </a:r>
            <a:r>
              <a:rPr lang="en-AU" sz="2400" dirty="0" err="1">
                <a:solidFill>
                  <a:schemeClr val="bg1"/>
                </a:solidFill>
              </a:rPr>
              <a:t>Til</a:t>
            </a:r>
            <a:r>
              <a:rPr lang="en-AU" sz="2400" dirty="0">
                <a:solidFill>
                  <a:schemeClr val="bg1"/>
                </a:solidFill>
              </a:rPr>
              <a:t> your good is better and your better best. St Jerome</a:t>
            </a:r>
          </a:p>
        </p:txBody>
      </p:sp>
    </p:spTree>
    <p:extLst>
      <p:ext uri="{BB962C8B-B14F-4D97-AF65-F5344CB8AC3E}">
        <p14:creationId xmlns:p14="http://schemas.microsoft.com/office/powerpoint/2010/main" val="211825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1C032-8134-4D97-A2A4-E047AD66F74C}"/>
              </a:ext>
            </a:extLst>
          </p:cNvPr>
          <p:cNvSpPr>
            <a:spLocks noGrp="1"/>
          </p:cNvSpPr>
          <p:nvPr>
            <p:ph type="title"/>
          </p:nvPr>
        </p:nvSpPr>
        <p:spPr/>
        <p:txBody>
          <a:bodyPr/>
          <a:lstStyle/>
          <a:p>
            <a:r>
              <a:rPr lang="en-AU" dirty="0"/>
              <a:t>CGT</a:t>
            </a:r>
          </a:p>
        </p:txBody>
      </p:sp>
      <p:sp>
        <p:nvSpPr>
          <p:cNvPr id="3" name="Text Placeholder 2">
            <a:extLst>
              <a:ext uri="{FF2B5EF4-FFF2-40B4-BE49-F238E27FC236}">
                <a16:creationId xmlns:a16="http://schemas.microsoft.com/office/drawing/2014/main" id="{976D2057-385B-4A28-BEAA-5F9413B22B92}"/>
              </a:ext>
            </a:extLst>
          </p:cNvPr>
          <p:cNvSpPr>
            <a:spLocks noGrp="1"/>
          </p:cNvSpPr>
          <p:nvPr>
            <p:ph type="body" sz="quarter" idx="12"/>
          </p:nvPr>
        </p:nvSpPr>
        <p:spPr>
          <a:xfrm>
            <a:off x="742951" y="1097280"/>
            <a:ext cx="5353049" cy="4663440"/>
          </a:xfrm>
        </p:spPr>
        <p:txBody>
          <a:bodyPr/>
          <a:lstStyle/>
          <a:p>
            <a:r>
              <a:rPr lang="en-AU" b="1" dirty="0"/>
              <a:t>Legislation - </a:t>
            </a:r>
            <a:r>
              <a:rPr lang="en-AU" i="1" dirty="0"/>
              <a:t>Income Tax Assessment Act 1997</a:t>
            </a:r>
            <a:r>
              <a:rPr lang="en-AU" dirty="0"/>
              <a:t> (Cwlth)</a:t>
            </a:r>
          </a:p>
          <a:p>
            <a:r>
              <a:rPr lang="en-AU" b="1" dirty="0"/>
              <a:t>Commencement – </a:t>
            </a:r>
            <a:r>
              <a:rPr lang="en-AU" dirty="0"/>
              <a:t>20 September 1985</a:t>
            </a:r>
          </a:p>
          <a:p>
            <a:r>
              <a:rPr lang="en-AU" b="1" dirty="0"/>
              <a:t>Aim - </a:t>
            </a:r>
            <a:r>
              <a:rPr lang="en-AU" dirty="0"/>
              <a:t>To collect tax on any net gain on disposal of a CGT asset</a:t>
            </a:r>
          </a:p>
          <a:p>
            <a:r>
              <a:rPr lang="en-AU" b="1" dirty="0"/>
              <a:t>Imposition – </a:t>
            </a:r>
            <a:r>
              <a:rPr lang="en-AU" dirty="0"/>
              <a:t>Payable as part of income tax</a:t>
            </a:r>
          </a:p>
          <a:p>
            <a:endParaRPr lang="en-AU" dirty="0"/>
          </a:p>
          <a:p>
            <a:pPr marL="0" indent="0">
              <a:buNone/>
            </a:pPr>
            <a:endParaRPr lang="en-AU" dirty="0"/>
          </a:p>
        </p:txBody>
      </p:sp>
      <p:sp>
        <p:nvSpPr>
          <p:cNvPr id="4" name="Footer Placeholder 5">
            <a:extLst>
              <a:ext uri="{FF2B5EF4-FFF2-40B4-BE49-F238E27FC236}">
                <a16:creationId xmlns:a16="http://schemas.microsoft.com/office/drawing/2014/main" id="{D6025A75-2CCC-4CA9-9FA7-4EC3AD3EED07}"/>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pic>
        <p:nvPicPr>
          <p:cNvPr id="6" name="Picture 5">
            <a:extLst>
              <a:ext uri="{FF2B5EF4-FFF2-40B4-BE49-F238E27FC236}">
                <a16:creationId xmlns:a16="http://schemas.microsoft.com/office/drawing/2014/main" id="{9FE72CF2-3D3E-43C0-9E1F-D945ED62DF40}"/>
              </a:ext>
            </a:extLst>
          </p:cNvPr>
          <p:cNvPicPr>
            <a:picLocks noChangeAspect="1"/>
          </p:cNvPicPr>
          <p:nvPr/>
        </p:nvPicPr>
        <p:blipFill>
          <a:blip r:embed="rId3"/>
          <a:stretch>
            <a:fillRect/>
          </a:stretch>
        </p:blipFill>
        <p:spPr>
          <a:xfrm>
            <a:off x="7663081" y="908372"/>
            <a:ext cx="3134162" cy="3648584"/>
          </a:xfrm>
          <a:prstGeom prst="rect">
            <a:avLst/>
          </a:prstGeom>
        </p:spPr>
      </p:pic>
    </p:spTree>
    <p:extLst>
      <p:ext uri="{BB962C8B-B14F-4D97-AF65-F5344CB8AC3E}">
        <p14:creationId xmlns:p14="http://schemas.microsoft.com/office/powerpoint/2010/main" val="2528189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38F0-32C8-436C-840F-9496029A6C6D}"/>
              </a:ext>
            </a:extLst>
          </p:cNvPr>
          <p:cNvSpPr>
            <a:spLocks noGrp="1"/>
          </p:cNvSpPr>
          <p:nvPr>
            <p:ph type="title"/>
          </p:nvPr>
        </p:nvSpPr>
        <p:spPr/>
        <p:txBody>
          <a:bodyPr/>
          <a:lstStyle/>
          <a:p>
            <a:r>
              <a:rPr lang="en-AU" dirty="0"/>
              <a:t>CGT exercise no. 1</a:t>
            </a:r>
          </a:p>
        </p:txBody>
      </p:sp>
      <p:sp>
        <p:nvSpPr>
          <p:cNvPr id="3" name="Text Placeholder 2">
            <a:extLst>
              <a:ext uri="{FF2B5EF4-FFF2-40B4-BE49-F238E27FC236}">
                <a16:creationId xmlns:a16="http://schemas.microsoft.com/office/drawing/2014/main" id="{7AAC9F85-D9E9-42FE-AADE-D12243244B83}"/>
              </a:ext>
            </a:extLst>
          </p:cNvPr>
          <p:cNvSpPr>
            <a:spLocks noGrp="1"/>
          </p:cNvSpPr>
          <p:nvPr>
            <p:ph type="body" sz="quarter" idx="12"/>
          </p:nvPr>
        </p:nvSpPr>
        <p:spPr>
          <a:xfrm>
            <a:off x="742951" y="1097280"/>
            <a:ext cx="10465823" cy="4663440"/>
          </a:xfrm>
        </p:spPr>
        <p:txBody>
          <a:bodyPr>
            <a:normAutofit lnSpcReduction="10000"/>
          </a:bodyPr>
          <a:lstStyle/>
          <a:p>
            <a:pPr marL="0" indent="0">
              <a:buNone/>
            </a:pPr>
            <a:r>
              <a:rPr lang="en-AU" dirty="0"/>
              <a:t>Background</a:t>
            </a:r>
          </a:p>
          <a:p>
            <a:pPr marL="0" indent="0">
              <a:buNone/>
            </a:pPr>
            <a:r>
              <a:rPr lang="en-AU" dirty="0"/>
              <a:t>Instructed by two registered proprietors to do two transfers:</a:t>
            </a:r>
          </a:p>
          <a:p>
            <a:pPr lvl="0"/>
            <a:r>
              <a:rPr lang="en-AU" dirty="0"/>
              <a:t>Green acre (their principal place) from both to just one of them.</a:t>
            </a:r>
          </a:p>
          <a:p>
            <a:pPr lvl="0"/>
            <a:r>
              <a:rPr lang="en-AU" dirty="0"/>
              <a:t>Black acre from both to a self-managed super fund that they are in the process of establishing.</a:t>
            </a:r>
          </a:p>
          <a:p>
            <a:pPr marL="0" indent="0">
              <a:buNone/>
            </a:pPr>
            <a:r>
              <a:rPr lang="en-AU" dirty="0"/>
              <a:t>You write to the clients confirming their instructions and make it clear you are not providing any tax advice.</a:t>
            </a:r>
          </a:p>
          <a:p>
            <a:pPr marL="0" indent="0">
              <a:buNone/>
            </a:pPr>
            <a:r>
              <a:rPr lang="en-AU" dirty="0"/>
              <a:t>Some months after the transfers are registered the clients contact you saying their accountant recently informed them that CGT is payable. They also tell you, with some anger, that they would not have gone ahead with the transfers if you had explained to them the CGT consequences. </a:t>
            </a:r>
          </a:p>
          <a:p>
            <a:pPr marL="0" indent="0">
              <a:buNone/>
            </a:pPr>
            <a:endParaRPr lang="en-AU" dirty="0"/>
          </a:p>
        </p:txBody>
      </p:sp>
      <p:sp>
        <p:nvSpPr>
          <p:cNvPr id="7" name="Footer Placeholder 5">
            <a:extLst>
              <a:ext uri="{FF2B5EF4-FFF2-40B4-BE49-F238E27FC236}">
                <a16:creationId xmlns:a16="http://schemas.microsoft.com/office/drawing/2014/main" id="{32F2475D-766D-4278-861F-0C1D173D203F}"/>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spTree>
    <p:extLst>
      <p:ext uri="{BB962C8B-B14F-4D97-AF65-F5344CB8AC3E}">
        <p14:creationId xmlns:p14="http://schemas.microsoft.com/office/powerpoint/2010/main" val="205158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38F0-32C8-436C-840F-9496029A6C6D}"/>
              </a:ext>
            </a:extLst>
          </p:cNvPr>
          <p:cNvSpPr>
            <a:spLocks noGrp="1"/>
          </p:cNvSpPr>
          <p:nvPr>
            <p:ph type="title"/>
          </p:nvPr>
        </p:nvSpPr>
        <p:spPr/>
        <p:txBody>
          <a:bodyPr/>
          <a:lstStyle/>
          <a:p>
            <a:r>
              <a:rPr lang="en-AU" dirty="0"/>
              <a:t>CGT exercise no. 1</a:t>
            </a:r>
          </a:p>
        </p:txBody>
      </p:sp>
      <p:sp>
        <p:nvSpPr>
          <p:cNvPr id="3" name="Text Placeholder 2">
            <a:extLst>
              <a:ext uri="{FF2B5EF4-FFF2-40B4-BE49-F238E27FC236}">
                <a16:creationId xmlns:a16="http://schemas.microsoft.com/office/drawing/2014/main" id="{7AAC9F85-D9E9-42FE-AADE-D12243244B83}"/>
              </a:ext>
            </a:extLst>
          </p:cNvPr>
          <p:cNvSpPr>
            <a:spLocks noGrp="1"/>
          </p:cNvSpPr>
          <p:nvPr>
            <p:ph type="body" sz="quarter" idx="12"/>
          </p:nvPr>
        </p:nvSpPr>
        <p:spPr>
          <a:xfrm>
            <a:off x="742951" y="1097280"/>
            <a:ext cx="5353049" cy="4663440"/>
          </a:xfrm>
        </p:spPr>
        <p:txBody>
          <a:bodyPr/>
          <a:lstStyle/>
          <a:p>
            <a:pPr marL="0" indent="0">
              <a:buNone/>
            </a:pPr>
            <a:r>
              <a:rPr lang="en-AU" dirty="0"/>
              <a:t>Question</a:t>
            </a:r>
          </a:p>
          <a:p>
            <a:pPr marL="0" indent="0">
              <a:buNone/>
            </a:pPr>
            <a:r>
              <a:rPr lang="en-AU" dirty="0"/>
              <a:t>Is there anything more you might reasonably do in this situation about any tax issues?</a:t>
            </a:r>
          </a:p>
          <a:p>
            <a:pPr marL="0" indent="0">
              <a:buNone/>
            </a:pPr>
            <a:endParaRPr lang="en-AU" dirty="0"/>
          </a:p>
        </p:txBody>
      </p:sp>
      <p:pic>
        <p:nvPicPr>
          <p:cNvPr id="6" name="Picture 5">
            <a:extLst>
              <a:ext uri="{FF2B5EF4-FFF2-40B4-BE49-F238E27FC236}">
                <a16:creationId xmlns:a16="http://schemas.microsoft.com/office/drawing/2014/main" id="{C80C00DF-0AE0-4DBD-AE1C-7B45291EC0AD}"/>
              </a:ext>
            </a:extLst>
          </p:cNvPr>
          <p:cNvPicPr>
            <a:picLocks noChangeAspect="1"/>
          </p:cNvPicPr>
          <p:nvPr/>
        </p:nvPicPr>
        <p:blipFill>
          <a:blip r:embed="rId3"/>
          <a:stretch>
            <a:fillRect/>
          </a:stretch>
        </p:blipFill>
        <p:spPr>
          <a:xfrm>
            <a:off x="6518788" y="1097280"/>
            <a:ext cx="4701928" cy="4400889"/>
          </a:xfrm>
          <a:prstGeom prst="rect">
            <a:avLst/>
          </a:prstGeom>
        </p:spPr>
      </p:pic>
      <p:sp>
        <p:nvSpPr>
          <p:cNvPr id="7" name="Footer Placeholder 5">
            <a:extLst>
              <a:ext uri="{FF2B5EF4-FFF2-40B4-BE49-F238E27FC236}">
                <a16:creationId xmlns:a16="http://schemas.microsoft.com/office/drawing/2014/main" id="{32F2475D-766D-4278-861F-0C1D173D203F}"/>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spTree>
    <p:extLst>
      <p:ext uri="{BB962C8B-B14F-4D97-AF65-F5344CB8AC3E}">
        <p14:creationId xmlns:p14="http://schemas.microsoft.com/office/powerpoint/2010/main" val="109775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0041-C219-4814-8657-7F34BFD25470}"/>
              </a:ext>
            </a:extLst>
          </p:cNvPr>
          <p:cNvSpPr>
            <a:spLocks noGrp="1"/>
          </p:cNvSpPr>
          <p:nvPr>
            <p:ph type="title"/>
          </p:nvPr>
        </p:nvSpPr>
        <p:spPr/>
        <p:txBody>
          <a:bodyPr/>
          <a:lstStyle/>
          <a:p>
            <a:r>
              <a:rPr lang="en-AU" dirty="0"/>
              <a:t>CGT exercise no. 2</a:t>
            </a:r>
          </a:p>
        </p:txBody>
      </p:sp>
      <p:sp>
        <p:nvSpPr>
          <p:cNvPr id="3" name="Text Placeholder 2">
            <a:extLst>
              <a:ext uri="{FF2B5EF4-FFF2-40B4-BE49-F238E27FC236}">
                <a16:creationId xmlns:a16="http://schemas.microsoft.com/office/drawing/2014/main" id="{57A748CE-A28C-435A-ADC8-A9F5BB33EA13}"/>
              </a:ext>
            </a:extLst>
          </p:cNvPr>
          <p:cNvSpPr>
            <a:spLocks noGrp="1"/>
          </p:cNvSpPr>
          <p:nvPr>
            <p:ph type="body" sz="quarter" idx="12"/>
          </p:nvPr>
        </p:nvSpPr>
        <p:spPr>
          <a:xfrm>
            <a:off x="7205472" y="1097280"/>
            <a:ext cx="4344134" cy="4663440"/>
          </a:xfrm>
        </p:spPr>
        <p:txBody>
          <a:bodyPr>
            <a:normAutofit lnSpcReduction="10000"/>
          </a:bodyPr>
          <a:lstStyle/>
          <a:p>
            <a:pPr marL="0" indent="0">
              <a:buNone/>
            </a:pPr>
            <a:r>
              <a:rPr lang="en-AU" dirty="0"/>
              <a:t>25 Doncaster Road, Balwyn North VIC 3104</a:t>
            </a:r>
          </a:p>
          <a:p>
            <a:r>
              <a:rPr lang="en-AU" dirty="0"/>
              <a:t>Proposed sale</a:t>
            </a:r>
          </a:p>
          <a:p>
            <a:r>
              <a:rPr lang="en-AU" dirty="0"/>
              <a:t>Value estimate - $1,200,000</a:t>
            </a:r>
          </a:p>
          <a:p>
            <a:r>
              <a:rPr lang="en-AU" dirty="0"/>
              <a:t>One party a foreigner</a:t>
            </a:r>
          </a:p>
          <a:p>
            <a:r>
              <a:rPr lang="en-AU" dirty="0"/>
              <a:t>Subject to a lease</a:t>
            </a:r>
          </a:p>
          <a:p>
            <a:r>
              <a:rPr lang="en-AU" dirty="0"/>
              <a:t>Home office</a:t>
            </a:r>
          </a:p>
          <a:p>
            <a:pPr marL="0" indent="0">
              <a:buNone/>
            </a:pPr>
            <a:r>
              <a:rPr lang="en-AU" b="1" dirty="0"/>
              <a:t>Action</a:t>
            </a:r>
          </a:p>
          <a:p>
            <a:pPr marL="0" indent="0">
              <a:buNone/>
            </a:pPr>
            <a:r>
              <a:rPr lang="en-US" dirty="0"/>
              <a:t>List three issues you would raise with your clients about CGT.</a:t>
            </a:r>
            <a:endParaRPr lang="en-AU" dirty="0"/>
          </a:p>
          <a:p>
            <a:pPr marL="0" indent="0">
              <a:buNone/>
            </a:pPr>
            <a:endParaRPr lang="en-AU" dirty="0"/>
          </a:p>
        </p:txBody>
      </p:sp>
      <p:pic>
        <p:nvPicPr>
          <p:cNvPr id="5" name="Picture 4">
            <a:extLst>
              <a:ext uri="{FF2B5EF4-FFF2-40B4-BE49-F238E27FC236}">
                <a16:creationId xmlns:a16="http://schemas.microsoft.com/office/drawing/2014/main" id="{0DEF7F17-FECD-4C17-9D74-F8DF36D639CF}"/>
              </a:ext>
            </a:extLst>
          </p:cNvPr>
          <p:cNvPicPr>
            <a:picLocks noChangeAspect="1"/>
          </p:cNvPicPr>
          <p:nvPr/>
        </p:nvPicPr>
        <p:blipFill>
          <a:blip r:embed="rId3"/>
          <a:stretch>
            <a:fillRect/>
          </a:stretch>
        </p:blipFill>
        <p:spPr>
          <a:xfrm>
            <a:off x="745072" y="1097280"/>
            <a:ext cx="6251001" cy="4825192"/>
          </a:xfrm>
          <a:prstGeom prst="rect">
            <a:avLst/>
          </a:prstGeom>
        </p:spPr>
      </p:pic>
      <p:sp>
        <p:nvSpPr>
          <p:cNvPr id="6" name="Footer Placeholder 5">
            <a:extLst>
              <a:ext uri="{FF2B5EF4-FFF2-40B4-BE49-F238E27FC236}">
                <a16:creationId xmlns:a16="http://schemas.microsoft.com/office/drawing/2014/main" id="{391C3EDF-A1D3-47A5-B4ED-C4FC5C554FB8}"/>
              </a:ext>
            </a:extLst>
          </p:cNvPr>
          <p:cNvSpPr txBox="1">
            <a:spLocks/>
          </p:cNvSpPr>
          <p:nvPr/>
        </p:nvSpPr>
        <p:spPr>
          <a:xfrm>
            <a:off x="763588" y="6356350"/>
            <a:ext cx="3860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1100" dirty="0">
                <a:solidFill>
                  <a:srgbClr val="009EBA"/>
                </a:solidFill>
                <a:latin typeface="Century Gothic" panose="020B0502020202020204" pitchFamily="34" charset="0"/>
              </a:rPr>
              <a:t>lplc.com.au</a:t>
            </a:r>
          </a:p>
        </p:txBody>
      </p:sp>
    </p:spTree>
    <p:extLst>
      <p:ext uri="{BB962C8B-B14F-4D97-AF65-F5344CB8AC3E}">
        <p14:creationId xmlns:p14="http://schemas.microsoft.com/office/powerpoint/2010/main" val="1851130234"/>
      </p:ext>
    </p:extLst>
  </p:cSld>
  <p:clrMapOvr>
    <a:masterClrMapping/>
  </p:clrMapOvr>
</p:sld>
</file>

<file path=ppt/theme/theme1.xml><?xml version="1.0" encoding="utf-8"?>
<a:theme xmlns:a="http://schemas.openxmlformats.org/drawingml/2006/main" name="LPLC_PowerPoint_Template_Final">
  <a:themeElements>
    <a:clrScheme name="Custom 2">
      <a:dk1>
        <a:srgbClr val="000000"/>
      </a:dk1>
      <a:lt1>
        <a:srgbClr val="FFFFFF"/>
      </a:lt1>
      <a:dk2>
        <a:srgbClr val="009EBA"/>
      </a:dk2>
      <a:lt2>
        <a:srgbClr val="002B5E"/>
      </a:lt2>
      <a:accent1>
        <a:srgbClr val="611759"/>
      </a:accent1>
      <a:accent2>
        <a:srgbClr val="A10052"/>
      </a:accent2>
      <a:accent3>
        <a:srgbClr val="F79642"/>
      </a:accent3>
      <a:accent4>
        <a:srgbClr val="FCC917"/>
      </a:accent4>
      <a:accent5>
        <a:srgbClr val="6B8F00"/>
      </a:accent5>
      <a:accent6>
        <a:srgbClr val="004D40"/>
      </a:accent6>
      <a:hlink>
        <a:srgbClr val="0000FF"/>
      </a:hlink>
      <a:folHlink>
        <a:srgbClr val="800080"/>
      </a:folHlink>
    </a:clrScheme>
    <a:fontScheme name="Office 2">
      <a:majorFont>
        <a:latin typeface="Gotham Medium"/>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otham Book"/>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LC_General Risk Mgt - PowerPoint_Template_Wide Screen.potx" id="{38A4C557-E29D-46B7-8657-1CB7D9CEA32A}" vid="{B83532D0-B912-44CA-A7FF-5633929FE1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LPLC_General Risk Mgt - PowerPoint_Template_Wide Screen</Template>
  <TotalTime>4950</TotalTime>
  <Words>5097</Words>
  <Application>Microsoft Office PowerPoint</Application>
  <PresentationFormat>Widescreen</PresentationFormat>
  <Paragraphs>636</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Gotham Book</vt:lpstr>
      <vt:lpstr>Wingdings</vt:lpstr>
      <vt:lpstr>LPLC_PowerPoint_Template_Final</vt:lpstr>
      <vt:lpstr>PowerPoint Presentation</vt:lpstr>
      <vt:lpstr>Conveyancing tax issues</vt:lpstr>
      <vt:lpstr>PowerPoint Presentation</vt:lpstr>
      <vt:lpstr> Three key points </vt:lpstr>
      <vt:lpstr>Take the tax test</vt:lpstr>
      <vt:lpstr>CGT</vt:lpstr>
      <vt:lpstr>CGT exercise no. 1</vt:lpstr>
      <vt:lpstr>CGT exercise no. 1</vt:lpstr>
      <vt:lpstr>CGT exercise no. 2</vt:lpstr>
      <vt:lpstr>Any questions or comments?</vt:lpstr>
      <vt:lpstr>GST basics</vt:lpstr>
      <vt:lpstr>GST withholding issues identified by the ATO</vt:lpstr>
      <vt:lpstr>GST FAQs </vt:lpstr>
      <vt:lpstr>GST claim</vt:lpstr>
      <vt:lpstr>GST quiz</vt:lpstr>
      <vt:lpstr>Any questions or comments?</vt:lpstr>
      <vt:lpstr>GST special conditions</vt:lpstr>
      <vt:lpstr>GST special conditions</vt:lpstr>
      <vt:lpstr>Any questions or comments?</vt:lpstr>
      <vt:lpstr>Land tax basics</vt:lpstr>
      <vt:lpstr>Land tax – what’s new</vt:lpstr>
      <vt:lpstr>Land tax – examples of claims</vt:lpstr>
      <vt:lpstr>Land tax exercise</vt:lpstr>
      <vt:lpstr>Land tax exercise</vt:lpstr>
      <vt:lpstr>Duty basics</vt:lpstr>
      <vt:lpstr>Duty – what’s new from the budget?</vt:lpstr>
      <vt:lpstr>Duty exercise</vt:lpstr>
      <vt:lpstr>Duty exercise</vt:lpstr>
      <vt:lpstr>Do you have any feedback for me?</vt:lpstr>
      <vt:lpstr>Conveyancing tax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Hibberd</dc:creator>
  <cp:lastModifiedBy>Phillip Nolan</cp:lastModifiedBy>
  <cp:revision>206</cp:revision>
  <cp:lastPrinted>2019-10-14T20:54:42Z</cp:lastPrinted>
  <dcterms:created xsi:type="dcterms:W3CDTF">2018-04-26T07:31:37Z</dcterms:created>
  <dcterms:modified xsi:type="dcterms:W3CDTF">2019-10-14T20:58:53Z</dcterms:modified>
</cp:coreProperties>
</file>