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287" r:id="rId2"/>
    <p:sldId id="266" r:id="rId3"/>
    <p:sldId id="291" r:id="rId4"/>
    <p:sldId id="292" r:id="rId5"/>
    <p:sldId id="293" r:id="rId6"/>
    <p:sldId id="294" r:id="rId7"/>
    <p:sldId id="295" r:id="rId8"/>
    <p:sldId id="297" r:id="rId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D3A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6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36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r">
              <a:defRPr sz="1100"/>
            </a:lvl1pPr>
          </a:lstStyle>
          <a:p>
            <a:fld id="{53355C72-D4FD-E24E-90FB-14F18D30C6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1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r">
              <a:defRPr sz="1100"/>
            </a:lvl1pPr>
          </a:lstStyle>
          <a:p>
            <a:fld id="{49B98ED1-EE58-2D42-82D5-0A9BAED87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62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2950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5" rIns="91029" bIns="45515" rtlCol="0" anchor="ctr"/>
          <a:lstStyle/>
          <a:p>
            <a:endParaRPr lang="en-US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4361" y="4509728"/>
            <a:ext cx="5778054" cy="4630755"/>
          </a:xfrm>
          <a:prstGeom prst="rect">
            <a:avLst/>
          </a:prstGeom>
        </p:spPr>
        <p:txBody>
          <a:bodyPr vert="horz" lIns="94333" tIns="47167" rIns="94333" bIns="47167" rtlCol="0"/>
          <a:lstStyle/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2531" y="9276822"/>
            <a:ext cx="2786003" cy="514528"/>
          </a:xfrm>
          <a:prstGeom prst="rect">
            <a:avLst/>
          </a:prstGeom>
        </p:spPr>
        <p:txBody>
          <a:bodyPr vert="horz" lIns="94333" tIns="47167" rIns="94333" bIns="47167" rtlCol="0" anchor="b"/>
          <a:lstStyle>
            <a:lvl1pPr algn="r">
              <a:defRPr lang="en-US" sz="1000" kern="1200" smtClean="0">
                <a:solidFill>
                  <a:srgbClr val="009EB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7EB9FC34-24C0-5643-BC97-BB7F4DEE8E6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14363" y="9265851"/>
            <a:ext cx="3018170" cy="514528"/>
          </a:xfrm>
          <a:prstGeom prst="rect">
            <a:avLst/>
          </a:prstGeom>
        </p:spPr>
        <p:txBody>
          <a:bodyPr vert="horz" lIns="94333" tIns="47167" rIns="94333" bIns="47167" rtlCol="0" anchor="b"/>
          <a:lstStyle>
            <a:lvl1pPr algn="l">
              <a:defRPr sz="1000">
                <a:solidFill>
                  <a:srgbClr val="009EB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2015 Risk Management Intensive</a:t>
            </a:r>
          </a:p>
        </p:txBody>
      </p:sp>
    </p:spTree>
    <p:extLst>
      <p:ext uri="{BB962C8B-B14F-4D97-AF65-F5344CB8AC3E}">
        <p14:creationId xmlns:p14="http://schemas.microsoft.com/office/powerpoint/2010/main" val="97672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4572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690633" y="3180081"/>
            <a:ext cx="8083695" cy="918633"/>
          </a:xfrm>
          <a:prstGeom prst="rect">
            <a:avLst/>
          </a:prstGeom>
        </p:spPr>
        <p:txBody>
          <a:bodyPr vert="horz" lIns="180000" tIns="4680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cap="all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Medium"/>
              </a:defRPr>
            </a:lvl1pPr>
          </a:lstStyle>
          <a:p>
            <a:endParaRPr lang="en-US" sz="1800" cap="none" baseline="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8"/>
            <a:ext cx="12192000" cy="687875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3690633" y="2225888"/>
            <a:ext cx="8083695" cy="918633"/>
          </a:xfrm>
        </p:spPr>
        <p:txBody>
          <a:bodyPr lIns="180000"/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7" y="3429000"/>
            <a:ext cx="8083551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" y="236100"/>
            <a:ext cx="2977286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072" y="154800"/>
            <a:ext cx="10804533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2951" y="1097280"/>
            <a:ext cx="10806655" cy="466344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95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072" y="154800"/>
            <a:ext cx="10804533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2951" y="1097280"/>
            <a:ext cx="10806655" cy="466344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30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515534" y="1087120"/>
            <a:ext cx="3055577" cy="4683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144000" tIns="144000" rIns="144000" bIns="14400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</a:lstStyle>
          <a:p>
            <a:pPr lvl="0"/>
            <a:r>
              <a:rPr lang="en-AU" dirty="0"/>
              <a:t>Click to enter lesson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45067" y="1087120"/>
            <a:ext cx="7630584" cy="468376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071" y="154800"/>
            <a:ext cx="10826039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page graphi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3021" y="1114240"/>
            <a:ext cx="10889028" cy="4666800"/>
          </a:xfrm>
        </p:spPr>
        <p:txBody>
          <a:bodyPr>
            <a:normAutofit/>
          </a:bodyPr>
          <a:lstStyle>
            <a:lvl1pPr marL="266700" indent="0">
              <a:buNone/>
              <a:defRPr sz="2400" baseline="0"/>
            </a:lvl1pPr>
          </a:lstStyle>
          <a:p>
            <a:pPr lvl="0"/>
            <a:r>
              <a:rPr lang="en-AU" dirty="0"/>
              <a:t>Place graphics/images in this place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6693" y="0"/>
            <a:ext cx="13547" cy="6858000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4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6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 of the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Speaker's name</a:t>
            </a:r>
          </a:p>
        </p:txBody>
      </p:sp>
    </p:spTree>
    <p:extLst>
      <p:ext uri="{BB962C8B-B14F-4D97-AF65-F5344CB8AC3E}">
        <p14:creationId xmlns:p14="http://schemas.microsoft.com/office/powerpoint/2010/main" val="406500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8000" contrast="-7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021" y="185280"/>
            <a:ext cx="10889028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093" y="1076961"/>
            <a:ext cx="10887956" cy="4683759"/>
          </a:xfrm>
          <a:prstGeom prst="rect">
            <a:avLst/>
          </a:prstGeom>
        </p:spPr>
        <p:txBody>
          <a:bodyPr vert="horz" lIns="144000" tIns="5040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409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/>
          </a:p>
        </p:txBody>
      </p:sp>
      <p:pic>
        <p:nvPicPr>
          <p:cNvPr id="12" name="Picture 11" descr="LPLC_masterCol_OL_632.png"/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11020189" y="6076529"/>
            <a:ext cx="647395" cy="6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  <p:sldLayoutId id="2147483677" r:id="rId5"/>
    <p:sldLayoutId id="2147483681" r:id="rId6"/>
    <p:sldLayoutId id="214748368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200" b="0" i="0" kern="1200" cap="none" baseline="0">
          <a:solidFill>
            <a:schemeClr val="tx2"/>
          </a:solidFill>
          <a:latin typeface="Century Gothic" panose="020B0502020202020204" pitchFamily="34" charset="0"/>
          <a:ea typeface="+mj-ea"/>
          <a:cs typeface="Gotham Medium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–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3pPr>
      <a:lvl4pPr marL="16002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–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4pPr>
      <a:lvl5pPr marL="20574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»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</a:rPr>
              <a:t>Behaviour</a:t>
            </a:r>
            <a:r>
              <a:rPr lang="en-US" sz="4400" b="1" dirty="0">
                <a:solidFill>
                  <a:schemeClr val="bg1"/>
                </a:solidFill>
              </a:rPr>
              <a:t> in settlement negotiations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531176"/>
          </a:xfrm>
        </p:spPr>
        <p:txBody>
          <a:bodyPr/>
          <a:lstStyle/>
          <a:p>
            <a:r>
              <a:rPr lang="en-US" dirty="0"/>
              <a:t>Matthew Rose, Risk Manager, LPLC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95FD9-444B-4E0F-8AA2-A5361483A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E45F7-8E1C-471D-B538-0BA21A53CE7A}"/>
              </a:ext>
            </a:extLst>
          </p:cNvPr>
          <p:cNvSpPr txBox="1"/>
          <p:nvPr/>
        </p:nvSpPr>
        <p:spPr>
          <a:xfrm>
            <a:off x="838201" y="2852104"/>
            <a:ext cx="1051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Securing the risks in mortgage matters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73D86-2D73-4BBC-83DC-0D9339DA056A}"/>
              </a:ext>
            </a:extLst>
          </p:cNvPr>
          <p:cNvSpPr txBox="1"/>
          <p:nvPr/>
        </p:nvSpPr>
        <p:spPr>
          <a:xfrm>
            <a:off x="838201" y="4201896"/>
            <a:ext cx="105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Rose, Risk Manager, LPLC</a:t>
            </a:r>
          </a:p>
        </p:txBody>
      </p:sp>
    </p:spTree>
    <p:extLst>
      <p:ext uri="{BB962C8B-B14F-4D97-AF65-F5344CB8AC3E}">
        <p14:creationId xmlns:p14="http://schemas.microsoft.com/office/powerpoint/2010/main" val="91133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What lease?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EE0B3-1460-48E3-A02A-1A7D0AFB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11" y="1212211"/>
            <a:ext cx="10255185" cy="3615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5F8C9-A411-46E7-83FC-67F8609A1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4289" r="11341" b="17229"/>
          <a:stretch/>
        </p:blipFill>
        <p:spPr>
          <a:xfrm>
            <a:off x="6207535" y="2726421"/>
            <a:ext cx="2505297" cy="2951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170EF-3BD9-460E-9DA1-6EFCB8466313}"/>
              </a:ext>
            </a:extLst>
          </p:cNvPr>
          <p:cNvSpPr txBox="1"/>
          <p:nvPr/>
        </p:nvSpPr>
        <p:spPr>
          <a:xfrm>
            <a:off x="1300293" y="2047056"/>
            <a:ext cx="4684173" cy="2215991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Define scope of work in writing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Look for – and advise on – leases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Advise on any unusual terms</a:t>
            </a:r>
          </a:p>
          <a:p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Whose job was it?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453D3-7238-4333-97A2-64ABB39E8B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84" y="949179"/>
            <a:ext cx="6707553" cy="472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F9EFD1-446C-41ED-AA27-967F605B2794}"/>
              </a:ext>
            </a:extLst>
          </p:cNvPr>
          <p:cNvSpPr txBox="1"/>
          <p:nvPr/>
        </p:nvSpPr>
        <p:spPr>
          <a:xfrm>
            <a:off x="7658100" y="1103913"/>
            <a:ext cx="4383336" cy="440120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Be clear about your retainer when other advisors are involved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Look for – and advise on – zoning issues and restrictive covenants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Don’t just assume someone else will do it</a:t>
            </a:r>
            <a:endParaRPr lang="en-A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Can you find me a lender?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FD356-BF94-4271-B1AF-3089D2BC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053" y="1371450"/>
            <a:ext cx="5870884" cy="4152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1CB85-C295-48DF-827C-B9CE897D82DE}"/>
              </a:ext>
            </a:extLst>
          </p:cNvPr>
          <p:cNvSpPr txBox="1"/>
          <p:nvPr/>
        </p:nvSpPr>
        <p:spPr>
          <a:xfrm>
            <a:off x="814062" y="1554814"/>
            <a:ext cx="5097951" cy="378565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Do not act for both parties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Write to unrepresented parties to clarify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Scope the retainer, address all risks and document advice even where client is sophisticated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Multiple clients – ensure you advise all clients and consider potential conflicts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114240"/>
            <a:ext cx="10889028" cy="46668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021" y="185280"/>
            <a:ext cx="10889028" cy="753572"/>
          </a:xfrm>
        </p:spPr>
        <p:txBody>
          <a:bodyPr/>
          <a:lstStyle/>
          <a:p>
            <a:r>
              <a:rPr lang="en-AU" sz="2400" dirty="0"/>
              <a:t>All looks ok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974F7-6E3C-4200-BEE4-0C1D06C9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51" y="938852"/>
            <a:ext cx="5599826" cy="490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F4F88-7B21-4D59-BBD1-C854EC51EAE1}"/>
              </a:ext>
            </a:extLst>
          </p:cNvPr>
          <p:cNvSpPr txBox="1"/>
          <p:nvPr/>
        </p:nvSpPr>
        <p:spPr>
          <a:xfrm>
            <a:off x="6721477" y="1431036"/>
            <a:ext cx="4754302" cy="347787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Think about what is different for each matter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Don’t make assumptions about assets, financial position, priority deed etc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Supervise staff proactively</a:t>
            </a:r>
          </a:p>
        </p:txBody>
      </p:sp>
    </p:spTree>
    <p:extLst>
      <p:ext uri="{BB962C8B-B14F-4D97-AF65-F5344CB8AC3E}">
        <p14:creationId xmlns:p14="http://schemas.microsoft.com/office/powerpoint/2010/main" val="23997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The Bank of Mum and Dad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5378D-8322-4881-87B5-4BB9986D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887" y="938852"/>
            <a:ext cx="5762479" cy="455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F5A1D-AAC9-4556-B194-3F3500CBB76B}"/>
              </a:ext>
            </a:extLst>
          </p:cNvPr>
          <p:cNvSpPr txBox="1"/>
          <p:nvPr/>
        </p:nvSpPr>
        <p:spPr>
          <a:xfrm>
            <a:off x="882808" y="938853"/>
            <a:ext cx="5324727" cy="455509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Don’t act for all parties – tell non-clients in writing to get independent advice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Recommend the document covers everything an arm’s length agreement would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Address the issue of security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Don’t treat the matter informally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Don’t assume the happy family will remain that way</a:t>
            </a:r>
          </a:p>
        </p:txBody>
      </p:sp>
    </p:spTree>
    <p:extLst>
      <p:ext uri="{BB962C8B-B14F-4D97-AF65-F5344CB8AC3E}">
        <p14:creationId xmlns:p14="http://schemas.microsoft.com/office/powerpoint/2010/main" val="15368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Vendor finance!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2EC98-873B-4A18-9701-26516767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06" y="1005460"/>
            <a:ext cx="6316910" cy="4775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835D5-3676-4755-807B-A78437D966DC}"/>
              </a:ext>
            </a:extLst>
          </p:cNvPr>
          <p:cNvSpPr txBox="1"/>
          <p:nvPr/>
        </p:nvSpPr>
        <p:spPr>
          <a:xfrm>
            <a:off x="7239701" y="1269591"/>
            <a:ext cx="4812753" cy="42473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Beware of last-minute deals and informality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Advise against deferring consideration for purchase price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Address the issue of security properly – or scope it out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Conduct necessary searches</a:t>
            </a:r>
          </a:p>
        </p:txBody>
      </p:sp>
    </p:spTree>
    <p:extLst>
      <p:ext uri="{BB962C8B-B14F-4D97-AF65-F5344CB8AC3E}">
        <p14:creationId xmlns:p14="http://schemas.microsoft.com/office/powerpoint/2010/main" val="914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80BE-EF78-487C-B32C-43527B4D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15DAF-24F8-49C6-8D83-A6B688A9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23" y="99152"/>
            <a:ext cx="4176415" cy="5783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5186526"/>
      </p:ext>
    </p:extLst>
  </p:cSld>
  <p:clrMapOvr>
    <a:masterClrMapping/>
  </p:clrMapOvr>
</p:sld>
</file>

<file path=ppt/theme/theme1.xml><?xml version="1.0" encoding="utf-8"?>
<a:theme xmlns:a="http://schemas.openxmlformats.org/drawingml/2006/main" name="LPLC_PowerPoint_Template_Final">
  <a:themeElements>
    <a:clrScheme name="Custom 2">
      <a:dk1>
        <a:srgbClr val="000000"/>
      </a:dk1>
      <a:lt1>
        <a:srgbClr val="FFFFFF"/>
      </a:lt1>
      <a:dk2>
        <a:srgbClr val="009EBA"/>
      </a:dk2>
      <a:lt2>
        <a:srgbClr val="002B5E"/>
      </a:lt2>
      <a:accent1>
        <a:srgbClr val="611759"/>
      </a:accent1>
      <a:accent2>
        <a:srgbClr val="A10052"/>
      </a:accent2>
      <a:accent3>
        <a:srgbClr val="F79642"/>
      </a:accent3>
      <a:accent4>
        <a:srgbClr val="FCC917"/>
      </a:accent4>
      <a:accent5>
        <a:srgbClr val="6B8F00"/>
      </a:accent5>
      <a:accent6>
        <a:srgbClr val="004D40"/>
      </a:accent6>
      <a:hlink>
        <a:srgbClr val="0000FF"/>
      </a:hlink>
      <a:folHlink>
        <a:srgbClr val="800080"/>
      </a:folHlink>
    </a:clrScheme>
    <a:fontScheme name="Office 2">
      <a:majorFont>
        <a:latin typeface="Gotham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otham Book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PLC_PowerPoint_Template_Wide Screen.potx" id="{2C9F399E-45C5-4232-8343-0F35E50B47C5}" vid="{0B63F26C-C2D3-4A80-8101-6630247CC8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LPLC_PowerPoint_Template_Wide Screen</Template>
  <TotalTime>691</TotalTime>
  <Words>239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Gotham Book</vt:lpstr>
      <vt:lpstr>LPLC_PowerPoint_Template_Final</vt:lpstr>
      <vt:lpstr>Behaviour in settlement negotiations  </vt:lpstr>
      <vt:lpstr>What lease? </vt:lpstr>
      <vt:lpstr>Whose job was it? </vt:lpstr>
      <vt:lpstr>Can you find me a lender? </vt:lpstr>
      <vt:lpstr>All looks ok </vt:lpstr>
      <vt:lpstr>The Bank of Mum and Dad </vt:lpstr>
      <vt:lpstr>Vendor finance!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Fuga</dc:creator>
  <cp:lastModifiedBy>Emily D'Elia</cp:lastModifiedBy>
  <cp:revision>47</cp:revision>
  <cp:lastPrinted>2017-07-11T23:42:36Z</cp:lastPrinted>
  <dcterms:created xsi:type="dcterms:W3CDTF">2017-05-31T05:13:46Z</dcterms:created>
  <dcterms:modified xsi:type="dcterms:W3CDTF">2020-12-06T22:58:14Z</dcterms:modified>
</cp:coreProperties>
</file>